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257" r:id="rId3"/>
    <p:sldId id="269" r:id="rId4"/>
    <p:sldId id="258" r:id="rId5"/>
    <p:sldId id="259" r:id="rId6"/>
    <p:sldId id="260" r:id="rId7"/>
    <p:sldId id="342" r:id="rId8"/>
    <p:sldId id="341" r:id="rId9"/>
    <p:sldId id="344" r:id="rId10"/>
    <p:sldId id="343" r:id="rId11"/>
    <p:sldId id="329" r:id="rId12"/>
    <p:sldId id="263" r:id="rId13"/>
    <p:sldId id="267" r:id="rId14"/>
    <p:sldId id="265" r:id="rId15"/>
    <p:sldId id="266" r:id="rId16"/>
    <p:sldId id="345" r:id="rId17"/>
    <p:sldId id="281" r:id="rId18"/>
    <p:sldId id="271" r:id="rId19"/>
    <p:sldId id="288" r:id="rId20"/>
    <p:sldId id="289" r:id="rId21"/>
    <p:sldId id="291" r:id="rId22"/>
    <p:sldId id="292" r:id="rId23"/>
    <p:sldId id="298" r:id="rId24"/>
    <p:sldId id="321" r:id="rId25"/>
    <p:sldId id="346" r:id="rId26"/>
    <p:sldId id="338" r:id="rId27"/>
    <p:sldId id="339" r:id="rId28"/>
    <p:sldId id="335" r:id="rId29"/>
    <p:sldId id="336" r:id="rId30"/>
    <p:sldId id="330" r:id="rId31"/>
    <p:sldId id="347" r:id="rId32"/>
    <p:sldId id="348" r:id="rId33"/>
    <p:sldId id="331" r:id="rId34"/>
    <p:sldId id="332" r:id="rId35"/>
    <p:sldId id="333" r:id="rId36"/>
    <p:sldId id="349" r:id="rId37"/>
    <p:sldId id="350" r:id="rId38"/>
    <p:sldId id="351" r:id="rId39"/>
    <p:sldId id="352" r:id="rId40"/>
    <p:sldId id="353" r:id="rId41"/>
    <p:sldId id="354" r:id="rId42"/>
    <p:sldId id="355" r:id="rId43"/>
    <p:sldId id="356" r:id="rId44"/>
    <p:sldId id="357" r:id="rId45"/>
    <p:sldId id="358" r:id="rId46"/>
    <p:sldId id="359" r:id="rId47"/>
    <p:sldId id="360" r:id="rId48"/>
    <p:sldId id="361" r:id="rId49"/>
    <p:sldId id="362" r:id="rId50"/>
    <p:sldId id="363" r:id="rId51"/>
    <p:sldId id="364" r:id="rId52"/>
    <p:sldId id="365" r:id="rId53"/>
    <p:sldId id="366" r:id="rId54"/>
    <p:sldId id="367" r:id="rId55"/>
    <p:sldId id="368" r:id="rId56"/>
    <p:sldId id="369" r:id="rId57"/>
    <p:sldId id="370" r:id="rId58"/>
    <p:sldId id="371" r:id="rId59"/>
    <p:sldId id="372" r:id="rId60"/>
    <p:sldId id="373" r:id="rId61"/>
    <p:sldId id="374" r:id="rId62"/>
    <p:sldId id="375" r:id="rId63"/>
    <p:sldId id="376" r:id="rId64"/>
    <p:sldId id="377" r:id="rId65"/>
    <p:sldId id="378" r:id="rId66"/>
    <p:sldId id="379"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69D06AA-8C94-5746-BE13-88FEDDF86EF6}">
          <p14:sldIdLst>
            <p14:sldId id="256"/>
            <p14:sldId id="257"/>
            <p14:sldId id="269"/>
            <p14:sldId id="258"/>
            <p14:sldId id="259"/>
            <p14:sldId id="260"/>
            <p14:sldId id="342"/>
            <p14:sldId id="341"/>
            <p14:sldId id="344"/>
            <p14:sldId id="343"/>
            <p14:sldId id="329"/>
            <p14:sldId id="263"/>
            <p14:sldId id="267"/>
            <p14:sldId id="265"/>
            <p14:sldId id="266"/>
            <p14:sldId id="345"/>
            <p14:sldId id="281"/>
            <p14:sldId id="271"/>
            <p14:sldId id="288"/>
            <p14:sldId id="289"/>
            <p14:sldId id="291"/>
            <p14:sldId id="292"/>
            <p14:sldId id="298"/>
            <p14:sldId id="321"/>
            <p14:sldId id="346"/>
            <p14:sldId id="338"/>
            <p14:sldId id="339"/>
            <p14:sldId id="335"/>
            <p14:sldId id="336"/>
            <p14:sldId id="330"/>
            <p14:sldId id="347"/>
            <p14:sldId id="348"/>
            <p14:sldId id="331"/>
            <p14:sldId id="332"/>
            <p14:sldId id="333"/>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75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printerSettings" Target="printerSettings/printerSettings1.bin"/><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F1E24E-2D59-6A49-AB16-7DBF63FEEC41}" type="datetimeFigureOut">
              <a:rPr lang="en-US" smtClean="0"/>
              <a:t>11/17/16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FCD5BC-1442-CC46-9B45-17DAB6957AD2}" type="slidenum">
              <a:rPr lang="en-GB" smtClean="0"/>
              <a:t>‹#›</a:t>
            </a:fld>
            <a:endParaRPr lang="en-GB"/>
          </a:p>
        </p:txBody>
      </p:sp>
    </p:spTree>
    <p:extLst>
      <p:ext uri="{BB962C8B-B14F-4D97-AF65-F5344CB8AC3E}">
        <p14:creationId xmlns:p14="http://schemas.microsoft.com/office/powerpoint/2010/main" val="24244313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World Health Organization</a:t>
            </a:r>
          </a:p>
        </p:txBody>
      </p:sp>
      <p:sp>
        <p:nvSpPr>
          <p:cNvPr id="3277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E7A8F3F-0B08-0945-8B48-03D6F9F7B62A}" type="datetime3">
              <a:rPr lang="en-US"/>
              <a:pPr eaLnBrk="1" hangingPunct="1"/>
              <a:t>17 November 2016</a:t>
            </a:fld>
            <a:endParaRPr lang="en-US"/>
          </a:p>
        </p:txBody>
      </p:sp>
      <p:sp>
        <p:nvSpPr>
          <p:cNvPr id="3277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64F0DDC-A5FF-1345-AEB9-18D016D02396}" type="slidenum">
              <a:rPr lang="en-US"/>
              <a:pPr eaLnBrk="1" hangingPunct="1"/>
              <a:t>13</a:t>
            </a:fld>
            <a:endParaRPr lang="en-US"/>
          </a:p>
        </p:txBody>
      </p:sp>
      <p:sp>
        <p:nvSpPr>
          <p:cNvPr id="32773" name="Rectangle 7"/>
          <p:cNvSpPr txBox="1">
            <a:spLocks noGrp="1" noChangeArrowheads="1"/>
          </p:cNvSpPr>
          <p:nvPr/>
        </p:nvSpPr>
        <p:spPr bwMode="auto">
          <a:xfrm>
            <a:off x="3884076" y="8684882"/>
            <a:ext cx="2972289" cy="4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nchor="b"/>
          <a:lstStyle>
            <a:lvl1pPr defTabSz="908050" eaLnBrk="0" hangingPunct="0">
              <a:defRPr>
                <a:solidFill>
                  <a:schemeClr val="tx1"/>
                </a:solidFill>
                <a:latin typeface="Arial" charset="0"/>
                <a:ea typeface="ＭＳ Ｐゴシック" charset="0"/>
                <a:cs typeface="Arial" charset="0"/>
              </a:defRPr>
            </a:lvl1pPr>
            <a:lvl2pPr marL="742950" indent="-285750" defTabSz="908050" eaLnBrk="0" hangingPunct="0">
              <a:defRPr>
                <a:solidFill>
                  <a:schemeClr val="tx1"/>
                </a:solidFill>
                <a:latin typeface="Arial" charset="0"/>
                <a:ea typeface="Arial" charset="0"/>
                <a:cs typeface="Arial" charset="0"/>
              </a:defRPr>
            </a:lvl2pPr>
            <a:lvl3pPr marL="1143000" indent="-228600" defTabSz="908050" eaLnBrk="0" hangingPunct="0">
              <a:defRPr>
                <a:solidFill>
                  <a:schemeClr val="tx1"/>
                </a:solidFill>
                <a:latin typeface="Arial" charset="0"/>
                <a:ea typeface="Arial" charset="0"/>
                <a:cs typeface="Arial" charset="0"/>
              </a:defRPr>
            </a:lvl3pPr>
            <a:lvl4pPr marL="1600200" indent="-228600" defTabSz="908050" eaLnBrk="0" hangingPunct="0">
              <a:defRPr>
                <a:solidFill>
                  <a:schemeClr val="tx1"/>
                </a:solidFill>
                <a:latin typeface="Arial" charset="0"/>
                <a:ea typeface="Arial" charset="0"/>
                <a:cs typeface="Arial" charset="0"/>
              </a:defRPr>
            </a:lvl4pPr>
            <a:lvl5pPr marL="2057400" indent="-228600" defTabSz="908050" eaLnBrk="0" hangingPunct="0">
              <a:defRPr>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BE57ECF-2142-9D46-AF5A-893E23C2781E}" type="slidenum">
              <a:rPr lang="en-US" sz="1200"/>
              <a:pPr algn="r" eaLnBrk="1" hangingPunct="1"/>
              <a:t>13</a:t>
            </a:fld>
            <a:endParaRPr lang="en-US" sz="1200"/>
          </a:p>
        </p:txBody>
      </p:sp>
      <p:sp>
        <p:nvSpPr>
          <p:cNvPr id="32774" name="Rectangle 2"/>
          <p:cNvSpPr>
            <a:spLocks noGrp="1" noRot="1" noChangeAspect="1" noChangeArrowheads="1" noTextEdit="1"/>
          </p:cNvSpPr>
          <p:nvPr>
            <p:ph type="sldImg"/>
          </p:nvPr>
        </p:nvSpPr>
        <p:spPr>
          <a:xfrm>
            <a:off x="1143000" y="684213"/>
            <a:ext cx="4572000" cy="3429000"/>
          </a:xfrm>
          <a:ln/>
        </p:spPr>
      </p:sp>
      <p:sp>
        <p:nvSpPr>
          <p:cNvPr id="32775" name="Rectangle 3"/>
          <p:cNvSpPr>
            <a:spLocks noGrp="1" noChangeArrowheads="1"/>
          </p:cNvSpPr>
          <p:nvPr>
            <p:ph type="body" idx="1"/>
          </p:nvPr>
        </p:nvSpPr>
        <p:spPr>
          <a:xfrm>
            <a:off x="915054" y="4344656"/>
            <a:ext cx="5027893" cy="41128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lstStyle/>
          <a:p>
            <a:pPr eaLnBrk="1" hangingPunct="1">
              <a:lnSpc>
                <a:spcPct val="90000"/>
              </a:lnSpc>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World Health Organization</a:t>
            </a:r>
          </a:p>
        </p:txBody>
      </p:sp>
      <p:sp>
        <p:nvSpPr>
          <p:cNvPr id="3277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E7A8F3F-0B08-0945-8B48-03D6F9F7B62A}" type="datetime3">
              <a:rPr lang="en-US"/>
              <a:pPr eaLnBrk="1" hangingPunct="1"/>
              <a:t>17 November 2016</a:t>
            </a:fld>
            <a:endParaRPr lang="en-US"/>
          </a:p>
        </p:txBody>
      </p:sp>
      <p:sp>
        <p:nvSpPr>
          <p:cNvPr id="3277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64F0DDC-A5FF-1345-AEB9-18D016D02396}" type="slidenum">
              <a:rPr lang="en-US"/>
              <a:pPr eaLnBrk="1" hangingPunct="1"/>
              <a:t>16</a:t>
            </a:fld>
            <a:endParaRPr lang="en-US"/>
          </a:p>
        </p:txBody>
      </p:sp>
      <p:sp>
        <p:nvSpPr>
          <p:cNvPr id="32773" name="Rectangle 7"/>
          <p:cNvSpPr txBox="1">
            <a:spLocks noGrp="1" noChangeArrowheads="1"/>
          </p:cNvSpPr>
          <p:nvPr/>
        </p:nvSpPr>
        <p:spPr bwMode="auto">
          <a:xfrm>
            <a:off x="3884076" y="8684882"/>
            <a:ext cx="2972289" cy="4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nchor="b"/>
          <a:lstStyle>
            <a:lvl1pPr defTabSz="908050" eaLnBrk="0" hangingPunct="0">
              <a:defRPr>
                <a:solidFill>
                  <a:schemeClr val="tx1"/>
                </a:solidFill>
                <a:latin typeface="Arial" charset="0"/>
                <a:ea typeface="ＭＳ Ｐゴシック" charset="0"/>
                <a:cs typeface="Arial" charset="0"/>
              </a:defRPr>
            </a:lvl1pPr>
            <a:lvl2pPr marL="742950" indent="-285750" defTabSz="908050" eaLnBrk="0" hangingPunct="0">
              <a:defRPr>
                <a:solidFill>
                  <a:schemeClr val="tx1"/>
                </a:solidFill>
                <a:latin typeface="Arial" charset="0"/>
                <a:ea typeface="Arial" charset="0"/>
                <a:cs typeface="Arial" charset="0"/>
              </a:defRPr>
            </a:lvl2pPr>
            <a:lvl3pPr marL="1143000" indent="-228600" defTabSz="908050" eaLnBrk="0" hangingPunct="0">
              <a:defRPr>
                <a:solidFill>
                  <a:schemeClr val="tx1"/>
                </a:solidFill>
                <a:latin typeface="Arial" charset="0"/>
                <a:ea typeface="Arial" charset="0"/>
                <a:cs typeface="Arial" charset="0"/>
              </a:defRPr>
            </a:lvl3pPr>
            <a:lvl4pPr marL="1600200" indent="-228600" defTabSz="908050" eaLnBrk="0" hangingPunct="0">
              <a:defRPr>
                <a:solidFill>
                  <a:schemeClr val="tx1"/>
                </a:solidFill>
                <a:latin typeface="Arial" charset="0"/>
                <a:ea typeface="Arial" charset="0"/>
                <a:cs typeface="Arial" charset="0"/>
              </a:defRPr>
            </a:lvl4pPr>
            <a:lvl5pPr marL="2057400" indent="-228600" defTabSz="908050" eaLnBrk="0" hangingPunct="0">
              <a:defRPr>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BE57ECF-2142-9D46-AF5A-893E23C2781E}" type="slidenum">
              <a:rPr lang="en-US" sz="1200"/>
              <a:pPr algn="r" eaLnBrk="1" hangingPunct="1"/>
              <a:t>16</a:t>
            </a:fld>
            <a:endParaRPr lang="en-US" sz="1200"/>
          </a:p>
        </p:txBody>
      </p:sp>
      <p:sp>
        <p:nvSpPr>
          <p:cNvPr id="32774" name="Rectangle 2"/>
          <p:cNvSpPr>
            <a:spLocks noGrp="1" noRot="1" noChangeAspect="1" noChangeArrowheads="1" noTextEdit="1"/>
          </p:cNvSpPr>
          <p:nvPr>
            <p:ph type="sldImg"/>
          </p:nvPr>
        </p:nvSpPr>
        <p:spPr>
          <a:xfrm>
            <a:off x="1143000" y="684213"/>
            <a:ext cx="4572000" cy="3429000"/>
          </a:xfrm>
          <a:ln/>
        </p:spPr>
      </p:sp>
      <p:sp>
        <p:nvSpPr>
          <p:cNvPr id="32775" name="Rectangle 3"/>
          <p:cNvSpPr>
            <a:spLocks noGrp="1" noChangeArrowheads="1"/>
          </p:cNvSpPr>
          <p:nvPr>
            <p:ph type="body" idx="1"/>
          </p:nvPr>
        </p:nvSpPr>
        <p:spPr>
          <a:xfrm>
            <a:off x="915054" y="4344656"/>
            <a:ext cx="5027893" cy="41128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lstStyle/>
          <a:p>
            <a:pPr eaLnBrk="1" hangingPunct="1">
              <a:lnSpc>
                <a:spcPct val="90000"/>
              </a:lnSpc>
            </a:pP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Refer to the service booklet produced by IMC</a:t>
            </a:r>
            <a:endParaRPr lang="en-US" dirty="0"/>
          </a:p>
        </p:txBody>
      </p:sp>
      <p:sp>
        <p:nvSpPr>
          <p:cNvPr id="4" name="Slide Number Placeholder 3"/>
          <p:cNvSpPr>
            <a:spLocks noGrp="1"/>
          </p:cNvSpPr>
          <p:nvPr>
            <p:ph type="sldNum" sz="quarter" idx="10"/>
          </p:nvPr>
        </p:nvSpPr>
        <p:spPr/>
        <p:txBody>
          <a:bodyPr/>
          <a:lstStyle/>
          <a:p>
            <a:fld id="{AB57CC99-2908-0D4C-A435-666FEF2A1923}" type="slidenum">
              <a:rPr lang="en-US" smtClean="0"/>
              <a:t>23</a:t>
            </a:fld>
            <a:endParaRPr lang="en-US"/>
          </a:p>
        </p:txBody>
      </p:sp>
    </p:spTree>
    <p:extLst>
      <p:ext uri="{BB962C8B-B14F-4D97-AF65-F5344CB8AC3E}">
        <p14:creationId xmlns:p14="http://schemas.microsoft.com/office/powerpoint/2010/main" val="4173717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World Health Organization</a:t>
            </a:r>
          </a:p>
        </p:txBody>
      </p:sp>
      <p:sp>
        <p:nvSpPr>
          <p:cNvPr id="3277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E7A8F3F-0B08-0945-8B48-03D6F9F7B62A}" type="datetime3">
              <a:rPr lang="en-US"/>
              <a:pPr eaLnBrk="1" hangingPunct="1"/>
              <a:t>17 November 2016</a:t>
            </a:fld>
            <a:endParaRPr lang="en-US"/>
          </a:p>
        </p:txBody>
      </p:sp>
      <p:sp>
        <p:nvSpPr>
          <p:cNvPr id="3277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64F0DDC-A5FF-1345-AEB9-18D016D02396}" type="slidenum">
              <a:rPr lang="en-US"/>
              <a:pPr eaLnBrk="1" hangingPunct="1"/>
              <a:t>25</a:t>
            </a:fld>
            <a:endParaRPr lang="en-US"/>
          </a:p>
        </p:txBody>
      </p:sp>
      <p:sp>
        <p:nvSpPr>
          <p:cNvPr id="32773" name="Rectangle 7"/>
          <p:cNvSpPr txBox="1">
            <a:spLocks noGrp="1" noChangeArrowheads="1"/>
          </p:cNvSpPr>
          <p:nvPr/>
        </p:nvSpPr>
        <p:spPr bwMode="auto">
          <a:xfrm>
            <a:off x="3884076" y="8684882"/>
            <a:ext cx="2972289" cy="4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nchor="b"/>
          <a:lstStyle>
            <a:lvl1pPr defTabSz="908050" eaLnBrk="0" hangingPunct="0">
              <a:defRPr>
                <a:solidFill>
                  <a:schemeClr val="tx1"/>
                </a:solidFill>
                <a:latin typeface="Arial" charset="0"/>
                <a:ea typeface="ＭＳ Ｐゴシック" charset="0"/>
                <a:cs typeface="Arial" charset="0"/>
              </a:defRPr>
            </a:lvl1pPr>
            <a:lvl2pPr marL="742950" indent="-285750" defTabSz="908050" eaLnBrk="0" hangingPunct="0">
              <a:defRPr>
                <a:solidFill>
                  <a:schemeClr val="tx1"/>
                </a:solidFill>
                <a:latin typeface="Arial" charset="0"/>
                <a:ea typeface="Arial" charset="0"/>
                <a:cs typeface="Arial" charset="0"/>
              </a:defRPr>
            </a:lvl2pPr>
            <a:lvl3pPr marL="1143000" indent="-228600" defTabSz="908050" eaLnBrk="0" hangingPunct="0">
              <a:defRPr>
                <a:solidFill>
                  <a:schemeClr val="tx1"/>
                </a:solidFill>
                <a:latin typeface="Arial" charset="0"/>
                <a:ea typeface="Arial" charset="0"/>
                <a:cs typeface="Arial" charset="0"/>
              </a:defRPr>
            </a:lvl3pPr>
            <a:lvl4pPr marL="1600200" indent="-228600" defTabSz="908050" eaLnBrk="0" hangingPunct="0">
              <a:defRPr>
                <a:solidFill>
                  <a:schemeClr val="tx1"/>
                </a:solidFill>
                <a:latin typeface="Arial" charset="0"/>
                <a:ea typeface="Arial" charset="0"/>
                <a:cs typeface="Arial" charset="0"/>
              </a:defRPr>
            </a:lvl4pPr>
            <a:lvl5pPr marL="2057400" indent="-228600" defTabSz="908050" eaLnBrk="0" hangingPunct="0">
              <a:defRPr>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BE57ECF-2142-9D46-AF5A-893E23C2781E}" type="slidenum">
              <a:rPr lang="en-US" sz="1200"/>
              <a:pPr algn="r" eaLnBrk="1" hangingPunct="1"/>
              <a:t>25</a:t>
            </a:fld>
            <a:endParaRPr lang="en-US" sz="1200"/>
          </a:p>
        </p:txBody>
      </p:sp>
      <p:sp>
        <p:nvSpPr>
          <p:cNvPr id="32774" name="Rectangle 2"/>
          <p:cNvSpPr>
            <a:spLocks noGrp="1" noRot="1" noChangeAspect="1" noChangeArrowheads="1" noTextEdit="1"/>
          </p:cNvSpPr>
          <p:nvPr>
            <p:ph type="sldImg"/>
          </p:nvPr>
        </p:nvSpPr>
        <p:spPr>
          <a:xfrm>
            <a:off x="1143000" y="684213"/>
            <a:ext cx="4572000" cy="3429000"/>
          </a:xfrm>
          <a:ln/>
        </p:spPr>
      </p:sp>
      <p:sp>
        <p:nvSpPr>
          <p:cNvPr id="32775" name="Rectangle 3"/>
          <p:cNvSpPr>
            <a:spLocks noGrp="1" noChangeArrowheads="1"/>
          </p:cNvSpPr>
          <p:nvPr>
            <p:ph type="body" idx="1"/>
          </p:nvPr>
        </p:nvSpPr>
        <p:spPr>
          <a:xfrm>
            <a:off x="915054" y="4344656"/>
            <a:ext cx="5027893" cy="41128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lstStyle/>
          <a:p>
            <a:pPr eaLnBrk="1" hangingPunct="1">
              <a:lnSpc>
                <a:spcPct val="90000"/>
              </a:lnSpc>
            </a:pP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txBox="1">
            <a:spLocks noGrp="1" noChangeArrowheads="1"/>
          </p:cNvSpPr>
          <p:nvPr/>
        </p:nvSpPr>
        <p:spPr bwMode="auto">
          <a:xfrm>
            <a:off x="0" y="0"/>
            <a:ext cx="2970213" cy="457200"/>
          </a:xfrm>
          <a:prstGeom prst="rect">
            <a:avLst/>
          </a:prstGeom>
          <a:noFill/>
          <a:ln w="9525">
            <a:noFill/>
            <a:miter lim="800000"/>
            <a:headEnd/>
            <a:tailEnd/>
          </a:ln>
        </p:spPr>
        <p:txBody>
          <a:bodyPr lIns="92690" tIns="46345" rIns="92690" bIns="46345"/>
          <a:lstStyle/>
          <a:p>
            <a:pPr defTabSz="927100" rtl="1"/>
            <a:r>
              <a:rPr lang="en-GB" altLang="ja-JP" sz="1200">
                <a:solidFill>
                  <a:schemeClr val="tx1"/>
                </a:solidFill>
                <a:latin typeface="Arial" charset="0"/>
              </a:rPr>
              <a:t>World Health Organization</a:t>
            </a:r>
          </a:p>
        </p:txBody>
      </p:sp>
      <p:sp>
        <p:nvSpPr>
          <p:cNvPr id="66562" name="Rectangle 3"/>
          <p:cNvSpPr txBox="1">
            <a:spLocks noGrp="1" noChangeArrowheads="1"/>
          </p:cNvSpPr>
          <p:nvPr/>
        </p:nvSpPr>
        <p:spPr bwMode="auto">
          <a:xfrm>
            <a:off x="3886200" y="0"/>
            <a:ext cx="2970213" cy="457200"/>
          </a:xfrm>
          <a:prstGeom prst="rect">
            <a:avLst/>
          </a:prstGeom>
          <a:noFill/>
          <a:ln w="9525">
            <a:noFill/>
            <a:miter lim="800000"/>
            <a:headEnd/>
            <a:tailEnd/>
          </a:ln>
        </p:spPr>
        <p:txBody>
          <a:bodyPr lIns="92690" tIns="46345" rIns="92690" bIns="46345"/>
          <a:lstStyle/>
          <a:p>
            <a:pPr algn="r" defTabSz="927100" rtl="1"/>
            <a:fld id="{539E437B-5D88-4531-A5E4-92CA8C9B8359}" type="datetime3">
              <a:rPr lang="en-GB" altLang="ja-JP" sz="1200">
                <a:solidFill>
                  <a:schemeClr val="tx1"/>
                </a:solidFill>
                <a:latin typeface="Arial" charset="0"/>
              </a:rPr>
              <a:pPr algn="r" defTabSz="927100" rtl="1"/>
              <a:t>17 November 2016</a:t>
            </a:fld>
            <a:endParaRPr lang="en-GB" altLang="ja-JP" sz="1200">
              <a:solidFill>
                <a:schemeClr val="tx1"/>
              </a:solidFill>
              <a:latin typeface="Arial" charset="0"/>
            </a:endParaRPr>
          </a:p>
        </p:txBody>
      </p:sp>
      <p:sp>
        <p:nvSpPr>
          <p:cNvPr id="66563"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2690" tIns="46345" rIns="92690" bIns="46345" anchor="b"/>
          <a:lstStyle/>
          <a:p>
            <a:pPr algn="r" defTabSz="927100" rtl="1"/>
            <a:fld id="{469E7B29-EE0B-4871-9341-F1606022BCDB}" type="slidenum">
              <a:rPr lang="en-GB" altLang="ja-JP" sz="1200">
                <a:solidFill>
                  <a:schemeClr val="tx1"/>
                </a:solidFill>
                <a:latin typeface="Arial" charset="0"/>
              </a:rPr>
              <a:pPr algn="r" defTabSz="927100" rtl="1"/>
              <a:t>28</a:t>
            </a:fld>
            <a:endParaRPr lang="en-GB" altLang="ja-JP" sz="1200">
              <a:solidFill>
                <a:schemeClr val="tx1"/>
              </a:solidFill>
              <a:latin typeface="Arial" charset="0"/>
            </a:endParaRPr>
          </a:p>
        </p:txBody>
      </p:sp>
      <p:sp>
        <p:nvSpPr>
          <p:cNvPr id="66564" name="Rectangle 2"/>
          <p:cNvSpPr>
            <a:spLocks noGrp="1" noRot="1" noChangeAspect="1" noChangeArrowheads="1" noTextEdit="1"/>
          </p:cNvSpPr>
          <p:nvPr>
            <p:ph type="sldImg"/>
          </p:nvPr>
        </p:nvSpPr>
        <p:spPr>
          <a:xfrm>
            <a:off x="1144588" y="685800"/>
            <a:ext cx="4570412" cy="3427413"/>
          </a:xfrm>
          <a:ln/>
        </p:spPr>
      </p:sp>
      <p:sp>
        <p:nvSpPr>
          <p:cNvPr id="66565" name="Rectangle 3"/>
          <p:cNvSpPr>
            <a:spLocks noGrp="1" noChangeArrowheads="1"/>
          </p:cNvSpPr>
          <p:nvPr>
            <p:ph type="body" idx="1"/>
          </p:nvPr>
        </p:nvSpPr>
        <p:spPr>
          <a:xfrm>
            <a:off x="914400" y="4343400"/>
            <a:ext cx="5029200" cy="4114800"/>
          </a:xfrm>
          <a:noFill/>
          <a:ln/>
        </p:spPr>
        <p:txBody>
          <a:bodyPr lIns="92690" tIns="46345" rIns="92690" bIns="46345"/>
          <a:lstStyle/>
          <a:p>
            <a:pPr>
              <a:buFontTx/>
              <a:buNone/>
            </a:pPr>
            <a:endParaRPr lang="en-US" altLang="ja-JP" b="1" dirty="0" smtClean="0">
              <a:latin typeface="+mn-lt"/>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ln/>
        </p:spPr>
      </p:sp>
      <p:sp>
        <p:nvSpPr>
          <p:cNvPr id="69634" name="Rectangle 3"/>
          <p:cNvSpPr>
            <a:spLocks noGrp="1" noChangeArrowheads="1"/>
          </p:cNvSpPr>
          <p:nvPr>
            <p:ph type="body" idx="1"/>
          </p:nvPr>
        </p:nvSpPr>
        <p:spPr>
          <a:noFill/>
          <a:ln/>
        </p:spPr>
        <p:txBody>
          <a:bodyPr/>
          <a:lstStyle/>
          <a:p>
            <a:endParaRPr lang="en-GB" altLang="ja-JP" dirty="0" smtClean="0">
              <a:latin typeface="+mn-lt"/>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ln/>
        </p:spPr>
      </p:sp>
      <p:sp>
        <p:nvSpPr>
          <p:cNvPr id="100354" name="Notes Placeholder 2"/>
          <p:cNvSpPr>
            <a:spLocks noGrp="1"/>
          </p:cNvSpPr>
          <p:nvPr>
            <p:ph type="body" idx="1"/>
          </p:nvPr>
        </p:nvSpPr>
        <p:spPr>
          <a:noFill/>
          <a:ln/>
        </p:spPr>
        <p:txBody>
          <a:bodyPr/>
          <a:lstStyle/>
          <a:p>
            <a:pPr eaLnBrk="1" hangingPunct="1">
              <a:buFontTx/>
              <a:buChar char="-"/>
            </a:pPr>
            <a:endParaRPr lang="en-US" altLang="ja-JP" dirty="0" smtClean="0">
              <a:latin typeface="+mn-lt"/>
              <a:cs typeface="Arial" charset="0"/>
            </a:endParaRPr>
          </a:p>
        </p:txBody>
      </p:sp>
      <p:sp>
        <p:nvSpPr>
          <p:cNvPr id="100355" name="Slide Number Placeholder 3"/>
          <p:cNvSpPr>
            <a:spLocks noGrp="1"/>
          </p:cNvSpPr>
          <p:nvPr>
            <p:ph type="sldNum" sz="quarter" idx="5"/>
          </p:nvPr>
        </p:nvSpPr>
        <p:spPr>
          <a:noFill/>
        </p:spPr>
        <p:txBody>
          <a:bodyPr/>
          <a:lstStyle/>
          <a:p>
            <a:fld id="{D80BC2A9-B2FC-439B-ACB3-5652E743B576}" type="slidenum">
              <a:rPr lang="en-US" altLang="ja-JP" smtClean="0"/>
              <a:pPr/>
              <a:t>30</a:t>
            </a:fld>
            <a:endParaRPr lang="en-US" altLang="ja-JP"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ln/>
        </p:spPr>
      </p:sp>
      <p:sp>
        <p:nvSpPr>
          <p:cNvPr id="100354" name="Notes Placeholder 2"/>
          <p:cNvSpPr>
            <a:spLocks noGrp="1"/>
          </p:cNvSpPr>
          <p:nvPr>
            <p:ph type="body" idx="1"/>
          </p:nvPr>
        </p:nvSpPr>
        <p:spPr>
          <a:noFill/>
          <a:ln/>
        </p:spPr>
        <p:txBody>
          <a:bodyPr/>
          <a:lstStyle/>
          <a:p>
            <a:pPr eaLnBrk="1" hangingPunct="1">
              <a:buFontTx/>
              <a:buChar char="-"/>
            </a:pPr>
            <a:endParaRPr lang="en-US" altLang="ja-JP" dirty="0" smtClean="0">
              <a:latin typeface="+mn-lt"/>
              <a:cs typeface="Arial" charset="0"/>
            </a:endParaRPr>
          </a:p>
        </p:txBody>
      </p:sp>
      <p:sp>
        <p:nvSpPr>
          <p:cNvPr id="100355" name="Slide Number Placeholder 3"/>
          <p:cNvSpPr>
            <a:spLocks noGrp="1"/>
          </p:cNvSpPr>
          <p:nvPr>
            <p:ph type="sldNum" sz="quarter" idx="5"/>
          </p:nvPr>
        </p:nvSpPr>
        <p:spPr>
          <a:noFill/>
        </p:spPr>
        <p:txBody>
          <a:bodyPr/>
          <a:lstStyle/>
          <a:p>
            <a:fld id="{D80BC2A9-B2FC-439B-ACB3-5652E743B576}" type="slidenum">
              <a:rPr lang="en-US" altLang="ja-JP" smtClean="0"/>
              <a:pPr/>
              <a:t>31</a:t>
            </a:fld>
            <a:endParaRPr lang="en-US" altLang="ja-JP"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ln/>
        </p:spPr>
      </p:sp>
      <p:sp>
        <p:nvSpPr>
          <p:cNvPr id="100354" name="Notes Placeholder 2"/>
          <p:cNvSpPr>
            <a:spLocks noGrp="1"/>
          </p:cNvSpPr>
          <p:nvPr>
            <p:ph type="body" idx="1"/>
          </p:nvPr>
        </p:nvSpPr>
        <p:spPr>
          <a:noFill/>
          <a:ln/>
        </p:spPr>
        <p:txBody>
          <a:bodyPr/>
          <a:lstStyle/>
          <a:p>
            <a:pPr eaLnBrk="1" hangingPunct="1">
              <a:buFontTx/>
              <a:buChar char="-"/>
            </a:pPr>
            <a:endParaRPr lang="en-US" altLang="ja-JP" dirty="0" smtClean="0">
              <a:latin typeface="+mn-lt"/>
              <a:cs typeface="Arial" charset="0"/>
            </a:endParaRPr>
          </a:p>
        </p:txBody>
      </p:sp>
      <p:sp>
        <p:nvSpPr>
          <p:cNvPr id="100355" name="Slide Number Placeholder 3"/>
          <p:cNvSpPr>
            <a:spLocks noGrp="1"/>
          </p:cNvSpPr>
          <p:nvPr>
            <p:ph type="sldNum" sz="quarter" idx="5"/>
          </p:nvPr>
        </p:nvSpPr>
        <p:spPr>
          <a:noFill/>
        </p:spPr>
        <p:txBody>
          <a:bodyPr/>
          <a:lstStyle/>
          <a:p>
            <a:fld id="{D80BC2A9-B2FC-439B-ACB3-5652E743B576}" type="slidenum">
              <a:rPr lang="en-US" altLang="ja-JP" smtClean="0"/>
              <a:pPr/>
              <a:t>32</a:t>
            </a:fld>
            <a:endParaRPr lang="en-US" altLang="ja-JP"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Rot="1" noChangeAspect="1" noChangeArrowheads="1" noTextEdit="1"/>
          </p:cNvSpPr>
          <p:nvPr>
            <p:ph type="sldImg"/>
          </p:nvPr>
        </p:nvSpPr>
        <p:spPr>
          <a:ln/>
        </p:spPr>
      </p:sp>
      <p:sp>
        <p:nvSpPr>
          <p:cNvPr id="102402" name="Rectangle 3"/>
          <p:cNvSpPr>
            <a:spLocks noGrp="1" noChangeArrowheads="1"/>
          </p:cNvSpPr>
          <p:nvPr>
            <p:ph type="body" idx="1"/>
          </p:nvPr>
        </p:nvSpPr>
        <p:spPr>
          <a:noFill/>
          <a:ln/>
        </p:spPr>
        <p:txBody>
          <a:bodyPr/>
          <a:lstStyle/>
          <a:p>
            <a:pPr>
              <a:buFontTx/>
              <a:buChar char="-"/>
            </a:pPr>
            <a:r>
              <a:rPr lang="en-GB" altLang="ja-JP" dirty="0" smtClean="0">
                <a:latin typeface="+mn-lt"/>
                <a:cs typeface="Arial" charset="0"/>
              </a:rPr>
              <a:t>Explain that this guide is aimed at primary and general health care.</a:t>
            </a:r>
          </a:p>
          <a:p>
            <a:pPr>
              <a:buFontTx/>
              <a:buChar char="-"/>
            </a:pPr>
            <a:r>
              <a:rPr lang="en-GB" altLang="ja-JP" dirty="0" smtClean="0">
                <a:latin typeface="+mn-lt"/>
                <a:cs typeface="Arial" charset="0"/>
              </a:rPr>
              <a:t>However, specialists also play a role in the program as supervisors. </a:t>
            </a:r>
          </a:p>
          <a:p>
            <a:pPr>
              <a:buFontTx/>
              <a:buChar char="-"/>
            </a:pPr>
            <a:r>
              <a:rPr lang="en-GB" altLang="ja-JP" dirty="0" smtClean="0">
                <a:latin typeface="+mn-lt"/>
                <a:cs typeface="Arial" charset="0"/>
              </a:rPr>
              <a:t>Referral to a specialist can also be the appropriate management</a:t>
            </a:r>
            <a:r>
              <a:rPr lang="en-GB" altLang="ja-JP" smtClean="0">
                <a:latin typeface="+mn-lt"/>
                <a:cs typeface="Arial" charset="0"/>
              </a:rPr>
              <a:t>. </a:t>
            </a:r>
            <a:endParaRPr lang="en-US" altLang="ja-JP" dirty="0" smtClean="0">
              <a:latin typeface="+mn-lt"/>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noTextEdit="1"/>
          </p:cNvSpPr>
          <p:nvPr>
            <p:ph type="sldImg"/>
          </p:nvPr>
        </p:nvSpPr>
        <p:spPr>
          <a:ln/>
        </p:spPr>
      </p:sp>
      <p:sp>
        <p:nvSpPr>
          <p:cNvPr id="104450" name="Rectangle 3"/>
          <p:cNvSpPr>
            <a:spLocks noGrp="1" noChangeArrowheads="1"/>
          </p:cNvSpPr>
          <p:nvPr>
            <p:ph type="body" idx="1"/>
          </p:nvPr>
        </p:nvSpPr>
        <p:spPr>
          <a:noFill/>
          <a:ln/>
        </p:spPr>
        <p:txBody>
          <a:bodyPr/>
          <a:lstStyle/>
          <a:p>
            <a:pPr lvl="8">
              <a:buFontTx/>
              <a:buChar char="-"/>
            </a:pPr>
            <a:endParaRPr lang="en-US" dirty="0" smtClean="0">
              <a:latin typeface="+mn-lt"/>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スライド イメージ プレースホルダー 1"/>
          <p:cNvSpPr>
            <a:spLocks noGrp="1" noRot="1" noChangeAspect="1" noTextEdit="1"/>
          </p:cNvSpPr>
          <p:nvPr>
            <p:ph type="sldImg"/>
          </p:nvPr>
        </p:nvSpPr>
        <p:spPr>
          <a:ln/>
        </p:spPr>
      </p:sp>
      <p:sp>
        <p:nvSpPr>
          <p:cNvPr id="106498" name="ノート プレースホルダー 2"/>
          <p:cNvSpPr>
            <a:spLocks noGrp="1"/>
          </p:cNvSpPr>
          <p:nvPr>
            <p:ph type="body" idx="1"/>
          </p:nvPr>
        </p:nvSpPr>
        <p:spPr>
          <a:noFill/>
          <a:ln/>
        </p:spPr>
        <p:txBody>
          <a:bodyPr/>
          <a:lstStyle/>
          <a:p>
            <a:pPr lvl="4">
              <a:buFontTx/>
              <a:buChar char="-"/>
            </a:pPr>
            <a:endParaRPr lang="en-GB" dirty="0" smtClean="0">
              <a:latin typeface="+mn-lt"/>
              <a:cs typeface="Arial" charset="0"/>
            </a:endParaRPr>
          </a:p>
        </p:txBody>
      </p:sp>
      <p:sp>
        <p:nvSpPr>
          <p:cNvPr id="106499" name="スライド番号プレースホルダー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CD311D-6F55-4E39-BFF4-9E94E3F3B800}" type="slidenum">
              <a:rPr lang="en-US" altLang="ja-JP" sz="1200">
                <a:solidFill>
                  <a:schemeClr val="tx1"/>
                </a:solidFill>
                <a:latin typeface="Arial" charset="0"/>
              </a:rPr>
              <a:pPr algn="r"/>
              <a:t>35</a:t>
            </a:fld>
            <a:endParaRPr lang="en-US" altLang="ja-JP" sz="1200">
              <a:solidFill>
                <a:schemeClr val="tx1"/>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World Health Organization</a:t>
            </a:r>
          </a:p>
        </p:txBody>
      </p:sp>
      <p:sp>
        <p:nvSpPr>
          <p:cNvPr id="3277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E7A8F3F-0B08-0945-8B48-03D6F9F7B62A}" type="datetime3">
              <a:rPr lang="en-US"/>
              <a:pPr eaLnBrk="1" hangingPunct="1"/>
              <a:t>17 November 2016</a:t>
            </a:fld>
            <a:endParaRPr lang="en-US"/>
          </a:p>
        </p:txBody>
      </p:sp>
      <p:sp>
        <p:nvSpPr>
          <p:cNvPr id="3277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64F0DDC-A5FF-1345-AEB9-18D016D02396}" type="slidenum">
              <a:rPr lang="en-US"/>
              <a:pPr eaLnBrk="1" hangingPunct="1"/>
              <a:t>36</a:t>
            </a:fld>
            <a:endParaRPr lang="en-US"/>
          </a:p>
        </p:txBody>
      </p:sp>
      <p:sp>
        <p:nvSpPr>
          <p:cNvPr id="32773" name="Rectangle 7"/>
          <p:cNvSpPr txBox="1">
            <a:spLocks noGrp="1" noChangeArrowheads="1"/>
          </p:cNvSpPr>
          <p:nvPr/>
        </p:nvSpPr>
        <p:spPr bwMode="auto">
          <a:xfrm>
            <a:off x="3884076" y="8684882"/>
            <a:ext cx="2972289" cy="4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nchor="b"/>
          <a:lstStyle>
            <a:lvl1pPr defTabSz="908050" eaLnBrk="0" hangingPunct="0">
              <a:defRPr>
                <a:solidFill>
                  <a:schemeClr val="tx1"/>
                </a:solidFill>
                <a:latin typeface="Arial" charset="0"/>
                <a:ea typeface="ＭＳ Ｐゴシック" charset="0"/>
                <a:cs typeface="Arial" charset="0"/>
              </a:defRPr>
            </a:lvl1pPr>
            <a:lvl2pPr marL="742950" indent="-285750" defTabSz="908050" eaLnBrk="0" hangingPunct="0">
              <a:defRPr>
                <a:solidFill>
                  <a:schemeClr val="tx1"/>
                </a:solidFill>
                <a:latin typeface="Arial" charset="0"/>
                <a:ea typeface="Arial" charset="0"/>
                <a:cs typeface="Arial" charset="0"/>
              </a:defRPr>
            </a:lvl2pPr>
            <a:lvl3pPr marL="1143000" indent="-228600" defTabSz="908050" eaLnBrk="0" hangingPunct="0">
              <a:defRPr>
                <a:solidFill>
                  <a:schemeClr val="tx1"/>
                </a:solidFill>
                <a:latin typeface="Arial" charset="0"/>
                <a:ea typeface="Arial" charset="0"/>
                <a:cs typeface="Arial" charset="0"/>
              </a:defRPr>
            </a:lvl3pPr>
            <a:lvl4pPr marL="1600200" indent="-228600" defTabSz="908050" eaLnBrk="0" hangingPunct="0">
              <a:defRPr>
                <a:solidFill>
                  <a:schemeClr val="tx1"/>
                </a:solidFill>
                <a:latin typeface="Arial" charset="0"/>
                <a:ea typeface="Arial" charset="0"/>
                <a:cs typeface="Arial" charset="0"/>
              </a:defRPr>
            </a:lvl4pPr>
            <a:lvl5pPr marL="2057400" indent="-228600" defTabSz="908050" eaLnBrk="0" hangingPunct="0">
              <a:defRPr>
                <a:solidFill>
                  <a:schemeClr val="tx1"/>
                </a:solidFill>
                <a:latin typeface="Arial" charset="0"/>
                <a:ea typeface="Arial" charset="0"/>
                <a:cs typeface="Arial" charset="0"/>
              </a:defRPr>
            </a:lvl5pPr>
            <a:lvl6pPr marL="2514600" indent="-228600" defTabSz="90805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0805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0805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0805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EBE57ECF-2142-9D46-AF5A-893E23C2781E}" type="slidenum">
              <a:rPr lang="en-US" sz="1200"/>
              <a:pPr algn="r" eaLnBrk="1" hangingPunct="1"/>
              <a:t>36</a:t>
            </a:fld>
            <a:endParaRPr lang="en-US" sz="1200"/>
          </a:p>
        </p:txBody>
      </p:sp>
      <p:sp>
        <p:nvSpPr>
          <p:cNvPr id="32774" name="Rectangle 2"/>
          <p:cNvSpPr>
            <a:spLocks noGrp="1" noRot="1" noChangeAspect="1" noChangeArrowheads="1" noTextEdit="1"/>
          </p:cNvSpPr>
          <p:nvPr>
            <p:ph type="sldImg"/>
          </p:nvPr>
        </p:nvSpPr>
        <p:spPr>
          <a:xfrm>
            <a:off x="1143000" y="684213"/>
            <a:ext cx="4572000" cy="3429000"/>
          </a:xfrm>
          <a:ln/>
        </p:spPr>
      </p:sp>
      <p:sp>
        <p:nvSpPr>
          <p:cNvPr id="32775" name="Rectangle 3"/>
          <p:cNvSpPr>
            <a:spLocks noGrp="1" noChangeArrowheads="1"/>
          </p:cNvSpPr>
          <p:nvPr>
            <p:ph type="body" idx="1"/>
          </p:nvPr>
        </p:nvSpPr>
        <p:spPr>
          <a:xfrm>
            <a:off x="915054" y="4344656"/>
            <a:ext cx="5027893" cy="41128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09" tIns="45454" rIns="90909" bIns="45454"/>
          <a:lstStyle/>
          <a:p>
            <a:pPr eaLnBrk="1" hangingPunct="1">
              <a:lnSpc>
                <a:spcPct val="90000"/>
              </a:lnSpc>
            </a:pP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Rot="1" noChangeAspect="1" noChangeArrowheads="1" noTextEdit="1"/>
          </p:cNvSpPr>
          <p:nvPr>
            <p:ph type="sldImg"/>
          </p:nvPr>
        </p:nvSpPr>
        <p:spPr>
          <a:ln/>
        </p:spPr>
      </p:sp>
      <p:sp>
        <p:nvSpPr>
          <p:cNvPr id="102402" name="Rectangle 3"/>
          <p:cNvSpPr>
            <a:spLocks noGrp="1" noChangeArrowheads="1"/>
          </p:cNvSpPr>
          <p:nvPr>
            <p:ph type="body" idx="1"/>
          </p:nvPr>
        </p:nvSpPr>
        <p:spPr>
          <a:noFill/>
          <a:ln/>
        </p:spPr>
        <p:txBody>
          <a:bodyPr/>
          <a:lstStyle/>
          <a:p>
            <a:pPr>
              <a:buFontTx/>
              <a:buChar char="-"/>
            </a:pPr>
            <a:r>
              <a:rPr lang="en-GB" altLang="ja-JP" dirty="0" smtClean="0">
                <a:latin typeface="+mn-lt"/>
                <a:cs typeface="Arial" charset="0"/>
              </a:rPr>
              <a:t>Explain that this guide is aimed at primary and general health care.</a:t>
            </a:r>
          </a:p>
          <a:p>
            <a:pPr>
              <a:buFontTx/>
              <a:buChar char="-"/>
            </a:pPr>
            <a:r>
              <a:rPr lang="en-GB" altLang="ja-JP" dirty="0" smtClean="0">
                <a:latin typeface="+mn-lt"/>
                <a:cs typeface="Arial" charset="0"/>
              </a:rPr>
              <a:t>However, specialists also play a role in the program as supervisors. </a:t>
            </a:r>
          </a:p>
          <a:p>
            <a:pPr>
              <a:buFontTx/>
              <a:buChar char="-"/>
            </a:pPr>
            <a:r>
              <a:rPr lang="en-GB" altLang="ja-JP" dirty="0" smtClean="0">
                <a:latin typeface="+mn-lt"/>
                <a:cs typeface="Arial" charset="0"/>
              </a:rPr>
              <a:t>Referral to a specialist can also be the appropriate management</a:t>
            </a:r>
            <a:r>
              <a:rPr lang="en-GB" altLang="ja-JP" smtClean="0">
                <a:latin typeface="+mn-lt"/>
                <a:cs typeface="Arial" charset="0"/>
              </a:rPr>
              <a:t>. </a:t>
            </a:r>
            <a:endParaRPr lang="en-US" altLang="ja-JP" dirty="0" smtClean="0">
              <a:latin typeface="+mn-lt"/>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52CB-60D5-4C4C-B8C3-382318C2F137}" type="slidenum">
              <a:rPr lang="en-US" smtClean="0"/>
              <a:t>39</a:t>
            </a:fld>
            <a:endParaRPr lang="en-US"/>
          </a:p>
        </p:txBody>
      </p:sp>
    </p:spTree>
    <p:extLst>
      <p:ext uri="{BB962C8B-B14F-4D97-AF65-F5344CB8AC3E}">
        <p14:creationId xmlns:p14="http://schemas.microsoft.com/office/powerpoint/2010/main" val="4116473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D277F-A29B-2441-9448-2084780B59A9}" type="slidenum">
              <a:rPr lang="en-US" smtClean="0"/>
              <a:t>40</a:t>
            </a:fld>
            <a:endParaRPr lang="en-US"/>
          </a:p>
        </p:txBody>
      </p:sp>
    </p:spTree>
    <p:extLst>
      <p:ext uri="{BB962C8B-B14F-4D97-AF65-F5344CB8AC3E}">
        <p14:creationId xmlns:p14="http://schemas.microsoft.com/office/powerpoint/2010/main" val="1761160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fr-FR">
              <a:latin typeface="Calibri" charset="0"/>
            </a:endParaRPr>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43E7BE1D-81D3-CB45-B179-5E854EE9B614}" type="slidenum">
              <a:rPr lang="en-US" sz="1200"/>
              <a:pPr eaLnBrk="1" fontAlgn="base" hangingPunct="1">
                <a:spcBef>
                  <a:spcPct val="0"/>
                </a:spcBef>
                <a:spcAft>
                  <a:spcPct val="0"/>
                </a:spcAft>
              </a:pPr>
              <a:t>58</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fr-FR">
              <a:latin typeface="Calibri" charset="0"/>
            </a:endParaRP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E39610B3-55AA-1544-98D2-734DFEEFCB8F}" type="slidenum">
              <a:rPr lang="en-US" sz="1200"/>
              <a:pPr eaLnBrk="1" fontAlgn="base" hangingPunct="1">
                <a:spcBef>
                  <a:spcPct val="0"/>
                </a:spcBef>
                <a:spcAft>
                  <a:spcPct val="0"/>
                </a:spcAft>
              </a:pPr>
              <a:t>59</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EB3052CB-60D5-4C4C-B8C3-382318C2F137}" type="slidenum">
              <a:rPr lang="en-US" smtClean="0"/>
              <a:t>62</a:t>
            </a:fld>
            <a:endParaRPr lang="en-US"/>
          </a:p>
        </p:txBody>
      </p:sp>
    </p:spTree>
    <p:extLst>
      <p:ext uri="{BB962C8B-B14F-4D97-AF65-F5344CB8AC3E}">
        <p14:creationId xmlns:p14="http://schemas.microsoft.com/office/powerpoint/2010/main" val="269664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3E93FE8-DA3B-5741-91D2-05496142D2E0}" type="datetimeFigureOut">
              <a:rPr lang="en-US" smtClean="0"/>
              <a:t>11/17/16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3404486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93FE8-DA3B-5741-91D2-05496142D2E0}" type="datetimeFigureOut">
              <a:rPr lang="en-US" smtClean="0"/>
              <a:t>11/17/16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313577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E93FE8-DA3B-5741-91D2-05496142D2E0}" type="datetimeFigureOut">
              <a:rPr lang="en-US" smtClean="0"/>
              <a:t>11/17/16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133794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3E93FE8-DA3B-5741-91D2-05496142D2E0}" type="datetimeFigureOut">
              <a:rPr lang="en-US" smtClean="0"/>
              <a:t>11/17/16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261519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3E93FE8-DA3B-5741-91D2-05496142D2E0}" type="datetimeFigureOut">
              <a:rPr lang="en-US" smtClean="0"/>
              <a:t>11/17/16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305805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3E93FE8-DA3B-5741-91D2-05496142D2E0}" type="datetimeFigureOut">
              <a:rPr lang="en-US" smtClean="0"/>
              <a:t>11/17/16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1880233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93FE8-DA3B-5741-91D2-05496142D2E0}" type="datetimeFigureOut">
              <a:rPr lang="en-US" smtClean="0"/>
              <a:t>11/17/16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2903982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93FE8-DA3B-5741-91D2-05496142D2E0}" type="datetimeFigureOut">
              <a:rPr lang="en-US" smtClean="0"/>
              <a:t>11/17/16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503430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93FE8-DA3B-5741-91D2-05496142D2E0}" type="datetimeFigureOut">
              <a:rPr lang="en-US" smtClean="0"/>
              <a:t>11/17/16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1666379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93FE8-DA3B-5741-91D2-05496142D2E0}" type="datetimeFigureOut">
              <a:rPr lang="en-US" smtClean="0"/>
              <a:t>11/17/16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476784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E93FE8-DA3B-5741-91D2-05496142D2E0}" type="datetimeFigureOut">
              <a:rPr lang="en-US" smtClean="0"/>
              <a:t>11/17/16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6B1803-57CE-F149-991E-C6C734E41CDE}" type="slidenum">
              <a:rPr lang="en-GB" smtClean="0"/>
              <a:t>‹#›</a:t>
            </a:fld>
            <a:endParaRPr lang="en-GB"/>
          </a:p>
        </p:txBody>
      </p:sp>
    </p:spTree>
    <p:extLst>
      <p:ext uri="{BB962C8B-B14F-4D97-AF65-F5344CB8AC3E}">
        <p14:creationId xmlns:p14="http://schemas.microsoft.com/office/powerpoint/2010/main" val="42424961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93FE8-DA3B-5741-91D2-05496142D2E0}" type="datetimeFigureOut">
              <a:rPr lang="en-US" smtClean="0"/>
              <a:t>11/17/16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B1803-57CE-F149-991E-C6C734E41CDE}" type="slidenum">
              <a:rPr lang="en-GB" smtClean="0"/>
              <a:t>‹#›</a:t>
            </a:fld>
            <a:endParaRPr lang="en-GB"/>
          </a:p>
        </p:txBody>
      </p:sp>
    </p:spTree>
    <p:extLst>
      <p:ext uri="{BB962C8B-B14F-4D97-AF65-F5344CB8AC3E}">
        <p14:creationId xmlns:p14="http://schemas.microsoft.com/office/powerpoint/2010/main" val="3190879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Excel_97_-_2004_Worksheet1.xls"/><Relationship Id="rId5"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1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12.jpeg"/></Relationships>
</file>

<file path=ppt/slides/_rels/slide46.xml.rels><?xml version="1.0" encoding="UTF-8" standalone="yes"?>
<Relationships xmlns="http://schemas.openxmlformats.org/package/2006/relationships"><Relationship Id="rId3" Type="http://schemas.openxmlformats.org/officeDocument/2006/relationships/hyperlink" Target="https://data.unhcr.org/syrianrefugees/download.php?id=4575" TargetMode="External"/><Relationship Id="rId4" Type="http://schemas.openxmlformats.org/officeDocument/2006/relationships/image" Target="../media/image13.emf"/><Relationship Id="rId1" Type="http://schemas.openxmlformats.org/officeDocument/2006/relationships/slideLayout" Target="../slideLayouts/slideLayout4.xml"/><Relationship Id="rId2" Type="http://schemas.openxmlformats.org/officeDocument/2006/relationships/image" Target="../media/image1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1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mro.who.int/lbn/information-resource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g"/><Relationship Id="rId1" Type="http://schemas.openxmlformats.org/officeDocument/2006/relationships/slideLayout" Target="../slideLayouts/slideLayout4.xml"/><Relationship Id="rId2" Type="http://schemas.openxmlformats.org/officeDocument/2006/relationships/hyperlink" Target="http://www.moph.gov.lb/AboutUs/strategicplans/Pages/MentalHealthStrategy.aspx"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600" dirty="0" smtClean="0"/>
              <a:t>Mental Health in Complex </a:t>
            </a:r>
            <a:r>
              <a:rPr lang="en-GB" sz="3600" dirty="0"/>
              <a:t>E</a:t>
            </a:r>
            <a:r>
              <a:rPr lang="en-GB" sz="3600" dirty="0" smtClean="0"/>
              <a:t>mergencies </a:t>
            </a:r>
            <a:r>
              <a:rPr lang="en-GB" dirty="0" smtClean="0"/>
              <a:t/>
            </a:r>
            <a:br>
              <a:rPr lang="en-GB" dirty="0" smtClean="0"/>
            </a:br>
            <a:r>
              <a:rPr lang="en-GB" sz="3300" dirty="0" smtClean="0"/>
              <a:t>“Humanitarian settings”</a:t>
            </a:r>
            <a:endParaRPr lang="en-GB" sz="3300" dirty="0"/>
          </a:p>
        </p:txBody>
      </p:sp>
      <p:sp>
        <p:nvSpPr>
          <p:cNvPr id="3" name="Subtitle 2"/>
          <p:cNvSpPr>
            <a:spLocks noGrp="1"/>
          </p:cNvSpPr>
          <p:nvPr>
            <p:ph type="subTitle" idx="1"/>
          </p:nvPr>
        </p:nvSpPr>
        <p:spPr>
          <a:xfrm>
            <a:off x="1371600" y="3886200"/>
            <a:ext cx="6400800" cy="2756088"/>
          </a:xfrm>
        </p:spPr>
        <p:txBody>
          <a:bodyPr>
            <a:normAutofit fontScale="62500" lnSpcReduction="20000"/>
          </a:bodyPr>
          <a:lstStyle/>
          <a:p>
            <a:r>
              <a:rPr lang="fr-FR" sz="2600" dirty="0">
                <a:solidFill>
                  <a:srgbClr val="000000"/>
                </a:solidFill>
              </a:rPr>
              <a:t>SOUFFRANCES D’’AUJJOURD’’HUII ET D’’AIILLEURS </a:t>
            </a:r>
            <a:r>
              <a:rPr lang="fr-FR" sz="2600" dirty="0" smtClean="0">
                <a:solidFill>
                  <a:srgbClr val="000000"/>
                </a:solidFill>
              </a:rPr>
              <a:t>–</a:t>
            </a:r>
            <a:endParaRPr lang="fr-FR" sz="2600" dirty="0">
              <a:solidFill>
                <a:srgbClr val="000000"/>
              </a:solidFill>
            </a:endParaRPr>
          </a:p>
          <a:p>
            <a:r>
              <a:rPr lang="fr-FR" sz="2600" dirty="0" smtClean="0">
                <a:solidFill>
                  <a:srgbClr val="000000"/>
                </a:solidFill>
              </a:rPr>
              <a:t>SANTE </a:t>
            </a:r>
            <a:r>
              <a:rPr lang="fr-FR" sz="2600" dirty="0">
                <a:solidFill>
                  <a:srgbClr val="000000"/>
                </a:solidFill>
              </a:rPr>
              <a:t>MENTALE ET </a:t>
            </a:r>
            <a:r>
              <a:rPr lang="fr-FR" sz="2600" dirty="0" smtClean="0">
                <a:solidFill>
                  <a:srgbClr val="000000"/>
                </a:solidFill>
              </a:rPr>
              <a:t>MIIGRATIIONS</a:t>
            </a:r>
          </a:p>
          <a:p>
            <a:r>
              <a:rPr lang="fr-FR" sz="2600" dirty="0" smtClean="0">
                <a:solidFill>
                  <a:srgbClr val="000000"/>
                </a:solidFill>
              </a:rPr>
              <a:t>Lille- Grand Palais – ASPP</a:t>
            </a:r>
          </a:p>
          <a:p>
            <a:r>
              <a:rPr lang="fr-FR" sz="2600" dirty="0" err="1" smtClean="0">
                <a:solidFill>
                  <a:srgbClr val="000000"/>
                </a:solidFill>
              </a:rPr>
              <a:t>November</a:t>
            </a:r>
            <a:r>
              <a:rPr lang="fr-FR" sz="2600" dirty="0" smtClean="0">
                <a:solidFill>
                  <a:srgbClr val="000000"/>
                </a:solidFill>
              </a:rPr>
              <a:t> 2016</a:t>
            </a:r>
            <a:endParaRPr lang="en-GB" sz="2600" dirty="0" smtClean="0">
              <a:solidFill>
                <a:srgbClr val="000000"/>
              </a:solidFill>
            </a:endParaRPr>
          </a:p>
          <a:p>
            <a:endParaRPr lang="en-GB" dirty="0" smtClean="0"/>
          </a:p>
          <a:p>
            <a:r>
              <a:rPr lang="en-GB" dirty="0" smtClean="0">
                <a:solidFill>
                  <a:schemeClr val="tx1"/>
                </a:solidFill>
              </a:rPr>
              <a:t>Rabih </a:t>
            </a:r>
            <a:r>
              <a:rPr lang="en-GB" dirty="0" smtClean="0">
                <a:solidFill>
                  <a:schemeClr val="tx1"/>
                </a:solidFill>
              </a:rPr>
              <a:t>El </a:t>
            </a:r>
            <a:r>
              <a:rPr lang="en-GB" dirty="0" smtClean="0">
                <a:solidFill>
                  <a:schemeClr val="tx1"/>
                </a:solidFill>
              </a:rPr>
              <a:t>Chammay</a:t>
            </a:r>
          </a:p>
          <a:p>
            <a:r>
              <a:rPr lang="en-GB" dirty="0" smtClean="0"/>
              <a:t> </a:t>
            </a:r>
            <a:r>
              <a:rPr lang="en-GB" sz="2900" dirty="0" smtClean="0">
                <a:solidFill>
                  <a:srgbClr val="000000"/>
                </a:solidFill>
              </a:rPr>
              <a:t>Head of the National Mental Health Programme MOPH Lebanon</a:t>
            </a:r>
          </a:p>
          <a:p>
            <a:r>
              <a:rPr lang="en-GB" sz="2900" dirty="0" smtClean="0">
                <a:solidFill>
                  <a:srgbClr val="000000"/>
                </a:solidFill>
              </a:rPr>
              <a:t>Department of Psychiatry – Faculty of Medicine- Saint Joseph University </a:t>
            </a:r>
            <a:endParaRPr lang="en-GB" sz="2900" dirty="0">
              <a:solidFill>
                <a:srgbClr val="000000"/>
              </a:solidFill>
            </a:endParaRPr>
          </a:p>
        </p:txBody>
      </p:sp>
    </p:spTree>
    <p:extLst>
      <p:ext uri="{BB962C8B-B14F-4D97-AF65-F5344CB8AC3E}">
        <p14:creationId xmlns:p14="http://schemas.microsoft.com/office/powerpoint/2010/main" val="9247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a:t>
            </a:r>
            <a:endParaRPr lang="en-GB" dirty="0"/>
          </a:p>
        </p:txBody>
      </p:sp>
      <p:sp>
        <p:nvSpPr>
          <p:cNvPr id="3" name="Content Placeholder 2"/>
          <p:cNvSpPr>
            <a:spLocks noGrp="1"/>
          </p:cNvSpPr>
          <p:nvPr>
            <p:ph idx="1"/>
          </p:nvPr>
        </p:nvSpPr>
        <p:spPr/>
        <p:txBody>
          <a:bodyPr/>
          <a:lstStyle/>
          <a:p>
            <a:r>
              <a:rPr lang="en-US" dirty="0" smtClean="0"/>
              <a:t>T</a:t>
            </a:r>
            <a:r>
              <a:rPr lang="en-GB" dirty="0" smtClean="0"/>
              <a:t>o </a:t>
            </a:r>
            <a:r>
              <a:rPr lang="en-GB" dirty="0" smtClean="0"/>
              <a:t>set the frame of Mental Health in humanitarian settings</a:t>
            </a:r>
          </a:p>
          <a:p>
            <a:r>
              <a:rPr lang="en-GB" dirty="0" smtClean="0"/>
              <a:t>To present the Lebanon experience</a:t>
            </a:r>
          </a:p>
          <a:p>
            <a:r>
              <a:rPr lang="en-GB" dirty="0" smtClean="0"/>
              <a:t>To discuss the the specific challenges related to humanitarian context</a:t>
            </a:r>
            <a:endParaRPr lang="en-GB" dirty="0" smtClean="0"/>
          </a:p>
        </p:txBody>
      </p:sp>
    </p:spTree>
    <p:extLst>
      <p:ext uri="{BB962C8B-B14F-4D97-AF65-F5344CB8AC3E}">
        <p14:creationId xmlns:p14="http://schemas.microsoft.com/office/powerpoint/2010/main" val="38827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t>Why?</a:t>
            </a:r>
          </a:p>
          <a:p>
            <a:r>
              <a:rPr lang="en-GB" dirty="0" smtClean="0"/>
              <a:t>How?</a:t>
            </a:r>
          </a:p>
          <a:p>
            <a:r>
              <a:rPr lang="en-GB" dirty="0" smtClean="0"/>
              <a:t>Lebanon Example</a:t>
            </a:r>
          </a:p>
          <a:p>
            <a:r>
              <a:rPr lang="en-GB" dirty="0" smtClean="0"/>
              <a:t>Challenges</a:t>
            </a:r>
            <a:endParaRPr lang="en-GB" dirty="0"/>
          </a:p>
        </p:txBody>
      </p:sp>
    </p:spTree>
    <p:extLst>
      <p:ext uri="{BB962C8B-B14F-4D97-AF65-F5344CB8AC3E}">
        <p14:creationId xmlns:p14="http://schemas.microsoft.com/office/powerpoint/2010/main" val="887146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definition before we start</a:t>
            </a:r>
            <a:endParaRPr lang="en-GB" dirty="0"/>
          </a:p>
        </p:txBody>
      </p:sp>
      <p:sp>
        <p:nvSpPr>
          <p:cNvPr id="3" name="Content Placeholder 2"/>
          <p:cNvSpPr>
            <a:spLocks noGrp="1"/>
          </p:cNvSpPr>
          <p:nvPr>
            <p:ph idx="1"/>
          </p:nvPr>
        </p:nvSpPr>
        <p:spPr/>
        <p:txBody>
          <a:bodyPr/>
          <a:lstStyle/>
          <a:p>
            <a:r>
              <a:rPr lang="en-GB" dirty="0" smtClean="0"/>
              <a:t>Mental </a:t>
            </a:r>
            <a:r>
              <a:rPr lang="en-GB" dirty="0" smtClean="0"/>
              <a:t>health?</a:t>
            </a:r>
            <a:endParaRPr lang="en-GB" dirty="0" smtClean="0"/>
          </a:p>
          <a:p>
            <a:r>
              <a:rPr lang="en-GB" dirty="0" smtClean="0"/>
              <a:t>Complex emergency?</a:t>
            </a:r>
            <a:endParaRPr lang="en-GB" dirty="0"/>
          </a:p>
        </p:txBody>
      </p:sp>
    </p:spTree>
    <p:extLst>
      <p:ext uri="{BB962C8B-B14F-4D97-AF65-F5344CB8AC3E}">
        <p14:creationId xmlns:p14="http://schemas.microsoft.com/office/powerpoint/2010/main" val="291763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Mental health</a:t>
            </a:r>
            <a:endParaRPr lang="en-GB" dirty="0"/>
          </a:p>
        </p:txBody>
      </p:sp>
      <p:sp>
        <p:nvSpPr>
          <p:cNvPr id="3" name="Content Placeholder 2"/>
          <p:cNvSpPr>
            <a:spLocks noGrp="1"/>
          </p:cNvSpPr>
          <p:nvPr>
            <p:ph idx="1"/>
          </p:nvPr>
        </p:nvSpPr>
        <p:spPr/>
        <p:txBody>
          <a:bodyPr>
            <a:normAutofit lnSpcReduction="10000"/>
          </a:bodyPr>
          <a:lstStyle/>
          <a:p>
            <a:r>
              <a:rPr lang="en-US" dirty="0" smtClean="0"/>
              <a:t>"A state of complete </a:t>
            </a:r>
            <a:r>
              <a:rPr lang="en-US" dirty="0" smtClean="0">
                <a:solidFill>
                  <a:srgbClr val="FF0000"/>
                </a:solidFill>
              </a:rPr>
              <a:t>physical</a:t>
            </a:r>
            <a:r>
              <a:rPr lang="en-US" dirty="0" smtClean="0"/>
              <a:t>, </a:t>
            </a:r>
            <a:r>
              <a:rPr lang="en-US" dirty="0" smtClean="0">
                <a:solidFill>
                  <a:srgbClr val="FF0000"/>
                </a:solidFill>
              </a:rPr>
              <a:t>mental </a:t>
            </a:r>
            <a:r>
              <a:rPr lang="en-US" dirty="0" smtClean="0"/>
              <a:t>and </a:t>
            </a:r>
            <a:r>
              <a:rPr lang="en-US" dirty="0" smtClean="0">
                <a:solidFill>
                  <a:srgbClr val="FF0000"/>
                </a:solidFill>
              </a:rPr>
              <a:t>social</a:t>
            </a:r>
            <a:r>
              <a:rPr lang="en-US" dirty="0" smtClean="0"/>
              <a:t> well-being, and </a:t>
            </a:r>
            <a:r>
              <a:rPr lang="en-US" dirty="0" smtClean="0">
                <a:solidFill>
                  <a:srgbClr val="FF0000"/>
                </a:solidFill>
              </a:rPr>
              <a:t>not</a:t>
            </a:r>
            <a:r>
              <a:rPr lang="en-US" dirty="0" smtClean="0"/>
              <a:t> merely the absence of disease". </a:t>
            </a:r>
          </a:p>
          <a:p>
            <a:endParaRPr lang="en-US" dirty="0"/>
          </a:p>
          <a:p>
            <a:r>
              <a:rPr lang="en-US" dirty="0" smtClean="0"/>
              <a:t>“a state of well-being in which every individual realizes his or her own </a:t>
            </a:r>
            <a:r>
              <a:rPr lang="en-US" dirty="0" smtClean="0">
                <a:solidFill>
                  <a:srgbClr val="FF0000"/>
                </a:solidFill>
              </a:rPr>
              <a:t>potential,</a:t>
            </a:r>
            <a:r>
              <a:rPr lang="en-US" dirty="0" smtClean="0"/>
              <a:t> can </a:t>
            </a:r>
            <a:r>
              <a:rPr lang="en-US" dirty="0" smtClean="0">
                <a:solidFill>
                  <a:srgbClr val="FF0000"/>
                </a:solidFill>
              </a:rPr>
              <a:t>cope with the normal</a:t>
            </a:r>
            <a:r>
              <a:rPr lang="en-US" dirty="0" smtClean="0"/>
              <a:t> stresses of life, can work productively and fruitfully, and is able </a:t>
            </a:r>
            <a:r>
              <a:rPr lang="en-US" dirty="0" smtClean="0">
                <a:solidFill>
                  <a:srgbClr val="FF0000"/>
                </a:solidFill>
              </a:rPr>
              <a:t>to make a contribution</a:t>
            </a:r>
            <a:r>
              <a:rPr lang="en-US" dirty="0" smtClean="0"/>
              <a:t> to her or his community.”</a:t>
            </a:r>
            <a:endParaRPr lang="en-GB" dirty="0"/>
          </a:p>
        </p:txBody>
      </p:sp>
    </p:spTree>
    <p:extLst>
      <p:ext uri="{BB962C8B-B14F-4D97-AF65-F5344CB8AC3E}">
        <p14:creationId xmlns:p14="http://schemas.microsoft.com/office/powerpoint/2010/main" val="41571119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Complex emergency</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 humanitarian crisis in a country, region or society where there </a:t>
            </a:r>
            <a:r>
              <a:rPr lang="en-US" b="1" dirty="0" smtClean="0">
                <a:solidFill>
                  <a:srgbClr val="FF0000"/>
                </a:solidFill>
              </a:rPr>
              <a:t>is total or considerable breakdown of authority</a:t>
            </a:r>
            <a:r>
              <a:rPr lang="en-US" dirty="0" smtClean="0"/>
              <a:t> resulting from internal or external conflict and which </a:t>
            </a:r>
            <a:r>
              <a:rPr lang="en-US" b="1" dirty="0" smtClean="0">
                <a:solidFill>
                  <a:srgbClr val="FF0000"/>
                </a:solidFill>
              </a:rPr>
              <a:t>requires an international </a:t>
            </a:r>
            <a:r>
              <a:rPr lang="en-US" dirty="0" smtClean="0"/>
              <a:t>response that goes beyond the mandate or capacity of any single and/or ongoing UN country </a:t>
            </a:r>
            <a:r>
              <a:rPr lang="en-US" dirty="0" err="1" smtClean="0"/>
              <a:t>programme</a:t>
            </a:r>
            <a:r>
              <a:rPr lang="en-US" dirty="0" smtClean="0"/>
              <a:t>” </a:t>
            </a:r>
          </a:p>
          <a:p>
            <a:r>
              <a:rPr lang="en-US" dirty="0" smtClean="0"/>
              <a:t>The term is generally used to differentiate humanitarian needs arising from conflict and instability from those that arise from natural disasters </a:t>
            </a:r>
            <a:endParaRPr lang="en-GB" dirty="0"/>
          </a:p>
        </p:txBody>
      </p:sp>
    </p:spTree>
    <p:extLst>
      <p:ext uri="{BB962C8B-B14F-4D97-AF65-F5344CB8AC3E}">
        <p14:creationId xmlns:p14="http://schemas.microsoft.com/office/powerpoint/2010/main" val="974259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t>Why?</a:t>
            </a:r>
          </a:p>
          <a:p>
            <a:r>
              <a:rPr lang="en-GB" dirty="0" smtClean="0">
                <a:solidFill>
                  <a:schemeClr val="bg1"/>
                </a:solidFill>
              </a:rPr>
              <a:t>How?</a:t>
            </a:r>
          </a:p>
          <a:p>
            <a:r>
              <a:rPr lang="en-GB" dirty="0" smtClean="0">
                <a:solidFill>
                  <a:schemeClr val="bg1"/>
                </a:solidFill>
              </a:rPr>
              <a:t>Lebanon Example</a:t>
            </a:r>
          </a:p>
          <a:p>
            <a:r>
              <a:rPr lang="en-GB" dirty="0" smtClean="0">
                <a:solidFill>
                  <a:schemeClr val="bg1"/>
                </a:solidFill>
              </a:rPr>
              <a:t>Challenges</a:t>
            </a:r>
            <a:endParaRPr lang="en-GB" dirty="0">
              <a:solidFill>
                <a:schemeClr val="bg1"/>
              </a:solidFill>
            </a:endParaRPr>
          </a:p>
        </p:txBody>
      </p:sp>
    </p:spTree>
    <p:extLst>
      <p:ext uri="{BB962C8B-B14F-4D97-AF65-F5344CB8AC3E}">
        <p14:creationId xmlns:p14="http://schemas.microsoft.com/office/powerpoint/2010/main" val="1567527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t> </a:t>
            </a:r>
            <a:endParaRPr lang="en-GB" sz="2000" dirty="0"/>
          </a:p>
        </p:txBody>
      </p:sp>
      <p:pic>
        <p:nvPicPr>
          <p:cNvPr id="4" name="Content Placeholder 3" descr="FiguresAtAGlance-2NOV2016.png"/>
          <p:cNvPicPr>
            <a:picLocks noGrp="1" noChangeAspect="1"/>
          </p:cNvPicPr>
          <p:nvPr>
            <p:ph idx="1"/>
          </p:nvPr>
        </p:nvPicPr>
        <p:blipFill>
          <a:blip r:embed="rId2">
            <a:extLst>
              <a:ext uri="{28A0092B-C50C-407E-A947-70E740481C1C}">
                <a14:useLocalDpi xmlns:a14="http://schemas.microsoft.com/office/drawing/2010/main" val="0"/>
              </a:ext>
            </a:extLst>
          </a:blip>
          <a:srcRect l="-13414" r="-13414"/>
          <a:stretch>
            <a:fillRect/>
          </a:stretch>
        </p:blipFill>
        <p:spPr>
          <a:xfrm>
            <a:off x="-1238764" y="146521"/>
            <a:ext cx="11349468" cy="6711479"/>
          </a:xfrm>
        </p:spPr>
      </p:pic>
    </p:spTree>
    <p:extLst>
      <p:ext uri="{BB962C8B-B14F-4D97-AF65-F5344CB8AC3E}">
        <p14:creationId xmlns:p14="http://schemas.microsoft.com/office/powerpoint/2010/main" val="353087168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complex emergencies</a:t>
            </a:r>
            <a:endParaRPr lang="en-GB" dirty="0"/>
          </a:p>
        </p:txBody>
      </p:sp>
      <p:sp>
        <p:nvSpPr>
          <p:cNvPr id="3" name="Content Placeholder 2"/>
          <p:cNvSpPr>
            <a:spLocks noGrp="1"/>
          </p:cNvSpPr>
          <p:nvPr>
            <p:ph idx="1"/>
          </p:nvPr>
        </p:nvSpPr>
        <p:spPr/>
        <p:txBody>
          <a:bodyPr/>
          <a:lstStyle/>
          <a:p>
            <a:r>
              <a:rPr lang="en-GB" dirty="0" smtClean="0"/>
              <a:t>Persons with mental disorders are left behind</a:t>
            </a:r>
          </a:p>
          <a:p>
            <a:pPr marL="0" indent="0">
              <a:buNone/>
            </a:pPr>
            <a:endParaRPr lang="en-GB" dirty="0" smtClean="0"/>
          </a:p>
          <a:p>
            <a:r>
              <a:rPr lang="en-GB" dirty="0" smtClean="0"/>
              <a:t>Persons affected by the emergency might be severely distressed</a:t>
            </a:r>
          </a:p>
          <a:p>
            <a:pPr marL="0" indent="0">
              <a:buNone/>
            </a:pPr>
            <a:endParaRPr lang="en-GB" dirty="0" smtClean="0"/>
          </a:p>
          <a:p>
            <a:r>
              <a:rPr lang="en-GB" dirty="0" smtClean="0"/>
              <a:t>Persons affected by the emergency might develop mental disorders</a:t>
            </a:r>
          </a:p>
          <a:p>
            <a:pPr marL="0" indent="0">
              <a:buNone/>
            </a:pPr>
            <a:endParaRPr lang="en-GB" dirty="0" smtClean="0"/>
          </a:p>
          <a:p>
            <a:endParaRPr lang="en-GB" dirty="0"/>
          </a:p>
        </p:txBody>
      </p:sp>
    </p:spTree>
    <p:extLst>
      <p:ext uri="{BB962C8B-B14F-4D97-AF65-F5344CB8AC3E}">
        <p14:creationId xmlns:p14="http://schemas.microsoft.com/office/powerpoint/2010/main" val="186894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solidFill>
                  <a:schemeClr val="bg1"/>
                </a:solidFill>
              </a:rPr>
              <a:t>Why?</a:t>
            </a:r>
          </a:p>
          <a:p>
            <a:r>
              <a:rPr lang="en-GB" dirty="0" smtClean="0"/>
              <a:t>How?</a:t>
            </a:r>
          </a:p>
          <a:p>
            <a:r>
              <a:rPr lang="en-GB" dirty="0" smtClean="0">
                <a:solidFill>
                  <a:srgbClr val="FFFFFF"/>
                </a:solidFill>
              </a:rPr>
              <a:t>Lebanon Example</a:t>
            </a:r>
          </a:p>
          <a:p>
            <a:r>
              <a:rPr lang="en-GB" dirty="0" smtClean="0">
                <a:solidFill>
                  <a:srgbClr val="FFFFFF"/>
                </a:solidFill>
              </a:rPr>
              <a:t>Challenges</a:t>
            </a:r>
            <a:endParaRPr lang="en-GB" dirty="0">
              <a:solidFill>
                <a:srgbClr val="FFFFFF"/>
              </a:solidFill>
            </a:endParaRPr>
          </a:p>
        </p:txBody>
      </p:sp>
    </p:spTree>
    <p:extLst>
      <p:ext uri="{BB962C8B-B14F-4D97-AF65-F5344CB8AC3E}">
        <p14:creationId xmlns:p14="http://schemas.microsoft.com/office/powerpoint/2010/main" val="186894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2800" dirty="0"/>
              <a:t>MHPSS Guidelines</a:t>
            </a:r>
            <a:br>
              <a:rPr lang="en-GB" sz="2800" dirty="0"/>
            </a:br>
            <a:r>
              <a:rPr lang="en-GB" sz="1800" dirty="0"/>
              <a:t>http://</a:t>
            </a:r>
            <a:r>
              <a:rPr lang="en-GB" sz="1800" dirty="0" err="1"/>
              <a:t>www.who.int</a:t>
            </a:r>
            <a:r>
              <a:rPr lang="en-GB" sz="1800" dirty="0"/>
              <a:t>/</a:t>
            </a:r>
            <a:r>
              <a:rPr lang="en-GB" sz="1800" dirty="0" err="1"/>
              <a:t>mental_health</a:t>
            </a:r>
            <a:r>
              <a:rPr lang="en-GB" sz="1800" dirty="0"/>
              <a:t>/emergencies/guidelines_iasc_mental_health_psychosocial_june_2007.pdf</a:t>
            </a:r>
            <a:endParaRPr lang="en-GB" sz="1800" dirty="0"/>
          </a:p>
        </p:txBody>
      </p:sp>
      <p:pic>
        <p:nvPicPr>
          <p:cNvPr id="9" name="Content Placeholder 8"/>
          <p:cNvPicPr>
            <a:picLocks noGrp="1" noChangeAspect="1"/>
          </p:cNvPicPr>
          <p:nvPr>
            <p:ph sz="half" idx="1"/>
          </p:nvPr>
        </p:nvPicPr>
        <p:blipFill>
          <a:blip r:embed="rId2"/>
          <a:srcRect t="8748" b="8748"/>
          <a:stretch>
            <a:fillRect/>
          </a:stretch>
        </p:blipFill>
        <p:spPr/>
      </p:pic>
      <p:sp>
        <p:nvSpPr>
          <p:cNvPr id="8" name="Content Placeholder 7"/>
          <p:cNvSpPr>
            <a:spLocks noGrp="1"/>
          </p:cNvSpPr>
          <p:nvPr>
            <p:ph sz="half" idx="2"/>
          </p:nvPr>
        </p:nvSpPr>
        <p:spPr/>
        <p:txBody>
          <a:bodyPr>
            <a:normAutofit fontScale="85000" lnSpcReduction="10000"/>
          </a:bodyPr>
          <a:lstStyle/>
          <a:p>
            <a:r>
              <a:rPr lang="en-US" dirty="0" smtClean="0"/>
              <a:t>To establish </a:t>
            </a:r>
            <a:r>
              <a:rPr lang="en-US" dirty="0"/>
              <a:t>and coordinate a set of minimum multi-</a:t>
            </a:r>
            <a:r>
              <a:rPr lang="en-US" dirty="0" err="1"/>
              <a:t>sectoral</a:t>
            </a:r>
            <a:r>
              <a:rPr lang="en-US" dirty="0"/>
              <a:t> responses </a:t>
            </a:r>
            <a:endParaRPr lang="en-US" dirty="0" smtClean="0"/>
          </a:p>
          <a:p>
            <a:r>
              <a:rPr lang="en-US" dirty="0"/>
              <a:t>T</a:t>
            </a:r>
            <a:r>
              <a:rPr lang="en-US" dirty="0" smtClean="0"/>
              <a:t>o </a:t>
            </a:r>
            <a:r>
              <a:rPr lang="en-US" dirty="0"/>
              <a:t>protect and improve people’s mental </a:t>
            </a:r>
            <a:r>
              <a:rPr lang="en-US" dirty="0" smtClean="0"/>
              <a:t>health</a:t>
            </a:r>
          </a:p>
          <a:p>
            <a:r>
              <a:rPr lang="en-US" dirty="0" smtClean="0"/>
              <a:t>To </a:t>
            </a:r>
            <a:r>
              <a:rPr lang="en-US" dirty="0"/>
              <a:t>prevent and treat mental </a:t>
            </a:r>
            <a:r>
              <a:rPr lang="en-US" dirty="0" smtClean="0"/>
              <a:t>disorders</a:t>
            </a:r>
          </a:p>
          <a:p>
            <a:endParaRPr lang="en-US" dirty="0">
              <a:latin typeface="Arial" charset="0"/>
              <a:cs typeface="Arial" charset="0"/>
            </a:endParaRPr>
          </a:p>
          <a:p>
            <a:pPr marL="0" indent="0">
              <a:buNone/>
            </a:pPr>
            <a:r>
              <a:rPr lang="en-GB" dirty="0" smtClean="0">
                <a:latin typeface="Arial" charset="0"/>
                <a:cs typeface="Arial" charset="0"/>
              </a:rPr>
              <a:t>Provide </a:t>
            </a:r>
            <a:r>
              <a:rPr lang="en-GB" dirty="0">
                <a:latin typeface="Arial" charset="0"/>
                <a:cs typeface="Arial" charset="0"/>
              </a:rPr>
              <a:t>short action sheets on </a:t>
            </a:r>
            <a:r>
              <a:rPr lang="en-GB" b="1" dirty="0">
                <a:latin typeface="Arial" charset="0"/>
                <a:cs typeface="Arial" charset="0"/>
              </a:rPr>
              <a:t>25 </a:t>
            </a:r>
            <a:r>
              <a:rPr lang="en-GB" b="1" i="1" dirty="0">
                <a:latin typeface="Arial" charset="0"/>
                <a:cs typeface="Arial" charset="0"/>
              </a:rPr>
              <a:t>key interventions</a:t>
            </a:r>
            <a:r>
              <a:rPr lang="en-GB" b="1" dirty="0">
                <a:latin typeface="Arial" charset="0"/>
                <a:cs typeface="Arial" charset="0"/>
              </a:rPr>
              <a:t> </a:t>
            </a:r>
            <a:r>
              <a:rPr lang="en-GB" dirty="0">
                <a:latin typeface="Arial" charset="0"/>
                <a:cs typeface="Arial" charset="0"/>
              </a:rPr>
              <a:t>by different sectors</a:t>
            </a:r>
          </a:p>
          <a:p>
            <a:endParaRPr lang="en-US" dirty="0" smtClean="0"/>
          </a:p>
          <a:p>
            <a:endParaRPr lang="en-GB" dirty="0" smtClean="0"/>
          </a:p>
          <a:p>
            <a:pPr marL="0" indent="0">
              <a:buNone/>
            </a:pPr>
            <a:endParaRPr lang="en-GB" dirty="0"/>
          </a:p>
        </p:txBody>
      </p:sp>
    </p:spTree>
    <p:extLst>
      <p:ext uri="{BB962C8B-B14F-4D97-AF65-F5344CB8AC3E}">
        <p14:creationId xmlns:p14="http://schemas.microsoft.com/office/powerpoint/2010/main" val="21077584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charset="0"/>
                <a:cs typeface="Arial" charset="0"/>
              </a:rPr>
              <a:t>Areas of Mental Health and Psychosocial Support: All Have Impact on Protecting Well-being</a:t>
            </a:r>
            <a:endParaRPr lang="en-GB" sz="2800" dirty="0"/>
          </a:p>
        </p:txBody>
      </p:sp>
      <p:sp>
        <p:nvSpPr>
          <p:cNvPr id="3" name="Content Placeholder 2"/>
          <p:cNvSpPr>
            <a:spLocks noGrp="1"/>
          </p:cNvSpPr>
          <p:nvPr>
            <p:ph idx="1"/>
          </p:nvPr>
        </p:nvSpPr>
        <p:spPr/>
        <p:txBody>
          <a:bodyPr>
            <a:normAutofit fontScale="85000" lnSpcReduction="20000"/>
          </a:bodyPr>
          <a:lstStyle/>
          <a:p>
            <a:pPr>
              <a:lnSpc>
                <a:spcPct val="90000"/>
              </a:lnSpc>
            </a:pPr>
            <a:r>
              <a:rPr lang="en-US" dirty="0" smtClean="0">
                <a:latin typeface="Arial" charset="0"/>
                <a:cs typeface="Arial" charset="0"/>
              </a:rPr>
              <a:t>Coordination</a:t>
            </a:r>
          </a:p>
          <a:p>
            <a:pPr>
              <a:lnSpc>
                <a:spcPct val="90000"/>
              </a:lnSpc>
            </a:pPr>
            <a:r>
              <a:rPr lang="en-US" dirty="0" smtClean="0">
                <a:latin typeface="Arial" charset="0"/>
                <a:cs typeface="Arial" charset="0"/>
              </a:rPr>
              <a:t>Assessment, monitoring and evaluation</a:t>
            </a:r>
          </a:p>
          <a:p>
            <a:pPr>
              <a:lnSpc>
                <a:spcPct val="90000"/>
              </a:lnSpc>
            </a:pPr>
            <a:r>
              <a:rPr lang="en-US" dirty="0" smtClean="0">
                <a:latin typeface="Arial" charset="0"/>
                <a:cs typeface="Arial" charset="0"/>
              </a:rPr>
              <a:t>Protection and human rights standards</a:t>
            </a:r>
          </a:p>
          <a:p>
            <a:pPr>
              <a:lnSpc>
                <a:spcPct val="90000"/>
              </a:lnSpc>
            </a:pPr>
            <a:r>
              <a:rPr lang="en-US" dirty="0" smtClean="0">
                <a:latin typeface="Arial" charset="0"/>
                <a:cs typeface="Arial" charset="0"/>
              </a:rPr>
              <a:t>Human resources</a:t>
            </a:r>
          </a:p>
          <a:p>
            <a:pPr>
              <a:lnSpc>
                <a:spcPct val="90000"/>
              </a:lnSpc>
            </a:pPr>
            <a:r>
              <a:rPr lang="en-US" dirty="0" smtClean="0">
                <a:latin typeface="Arial" charset="0"/>
                <a:cs typeface="Arial" charset="0"/>
              </a:rPr>
              <a:t>Community mobilization and support</a:t>
            </a:r>
          </a:p>
          <a:p>
            <a:pPr>
              <a:lnSpc>
                <a:spcPct val="90000"/>
              </a:lnSpc>
            </a:pPr>
            <a:r>
              <a:rPr lang="en-US" dirty="0" smtClean="0">
                <a:latin typeface="Arial" charset="0"/>
                <a:cs typeface="Arial" charset="0"/>
              </a:rPr>
              <a:t>Health services</a:t>
            </a:r>
          </a:p>
          <a:p>
            <a:pPr>
              <a:lnSpc>
                <a:spcPct val="90000"/>
              </a:lnSpc>
            </a:pPr>
            <a:r>
              <a:rPr lang="en-US" dirty="0" smtClean="0">
                <a:latin typeface="Arial" charset="0"/>
                <a:cs typeface="Arial" charset="0"/>
              </a:rPr>
              <a:t>Education</a:t>
            </a:r>
          </a:p>
          <a:p>
            <a:pPr>
              <a:lnSpc>
                <a:spcPct val="90000"/>
              </a:lnSpc>
            </a:pPr>
            <a:r>
              <a:rPr lang="en-US" dirty="0" smtClean="0">
                <a:latin typeface="Arial" charset="0"/>
                <a:cs typeface="Arial" charset="0"/>
              </a:rPr>
              <a:t>Dissemination of information</a:t>
            </a:r>
          </a:p>
          <a:p>
            <a:pPr>
              <a:lnSpc>
                <a:spcPct val="90000"/>
              </a:lnSpc>
            </a:pPr>
            <a:r>
              <a:rPr lang="en-US" dirty="0" smtClean="0">
                <a:latin typeface="Arial" charset="0"/>
                <a:cs typeface="Arial" charset="0"/>
              </a:rPr>
              <a:t>Food security and nutrition</a:t>
            </a:r>
          </a:p>
          <a:p>
            <a:pPr>
              <a:lnSpc>
                <a:spcPct val="90000"/>
              </a:lnSpc>
            </a:pPr>
            <a:r>
              <a:rPr lang="en-US" dirty="0" smtClean="0">
                <a:latin typeface="Arial" charset="0"/>
                <a:cs typeface="Arial" charset="0"/>
              </a:rPr>
              <a:t>Shelter and site planning</a:t>
            </a:r>
          </a:p>
          <a:p>
            <a:pPr>
              <a:lnSpc>
                <a:spcPct val="90000"/>
              </a:lnSpc>
            </a:pPr>
            <a:r>
              <a:rPr lang="en-US" dirty="0" smtClean="0">
                <a:latin typeface="Arial" charset="0"/>
                <a:cs typeface="Arial" charset="0"/>
              </a:rPr>
              <a:t>Water and sanitation</a:t>
            </a:r>
          </a:p>
          <a:p>
            <a:pPr marL="0" indent="0">
              <a:buNone/>
            </a:pPr>
            <a:endParaRPr lang="en-GB" dirty="0"/>
          </a:p>
        </p:txBody>
      </p:sp>
    </p:spTree>
    <p:extLst>
      <p:ext uri="{BB962C8B-B14F-4D97-AF65-F5344CB8AC3E}">
        <p14:creationId xmlns:p14="http://schemas.microsoft.com/office/powerpoint/2010/main" val="41646581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6"/>
          <p:cNvSpPr txBox="1">
            <a:spLocks noChangeArrowheads="1"/>
          </p:cNvSpPr>
          <p:nvPr/>
        </p:nvSpPr>
        <p:spPr bwMode="auto">
          <a:xfrm>
            <a:off x="2743200" y="5334000"/>
            <a:ext cx="34290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a:solidFill>
                  <a:srgbClr val="000000"/>
                </a:solidFill>
              </a:rPr>
              <a:t>Basic services and security</a:t>
            </a:r>
            <a:endParaRPr lang="en-US"/>
          </a:p>
          <a:p>
            <a:pPr eaLnBrk="1" hangingPunct="1">
              <a:spcBef>
                <a:spcPct val="50000"/>
              </a:spcBef>
            </a:pPr>
            <a:endParaRPr lang="en-US"/>
          </a:p>
        </p:txBody>
      </p:sp>
      <p:sp>
        <p:nvSpPr>
          <p:cNvPr id="15363" name="Text Box 17"/>
          <p:cNvSpPr txBox="1">
            <a:spLocks noChangeArrowheads="1"/>
          </p:cNvSpPr>
          <p:nvPr/>
        </p:nvSpPr>
        <p:spPr bwMode="auto">
          <a:xfrm>
            <a:off x="2514600" y="3962400"/>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solidFill>
                  <a:srgbClr val="000000"/>
                </a:solidFill>
              </a:rPr>
              <a:t>Community and family supports</a:t>
            </a:r>
          </a:p>
        </p:txBody>
      </p:sp>
      <p:sp>
        <p:nvSpPr>
          <p:cNvPr id="15364" name="AutoShape 6"/>
          <p:cNvSpPr>
            <a:spLocks noChangeAspect="1" noChangeArrowheads="1"/>
          </p:cNvSpPr>
          <p:nvPr/>
        </p:nvSpPr>
        <p:spPr bwMode="auto">
          <a:xfrm>
            <a:off x="304800" y="144463"/>
            <a:ext cx="8610600" cy="64658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4" tIns="45712" rIns="91424" bIns="45712"/>
          <a:lstStyle/>
          <a:p>
            <a:pPr defTabSz="912813"/>
            <a:endParaRPr lang="en-GB" sz="2400"/>
          </a:p>
        </p:txBody>
      </p:sp>
      <p:sp>
        <p:nvSpPr>
          <p:cNvPr id="15365" name="Freeform 7"/>
          <p:cNvSpPr>
            <a:spLocks/>
          </p:cNvSpPr>
          <p:nvPr/>
        </p:nvSpPr>
        <p:spPr bwMode="auto">
          <a:xfrm>
            <a:off x="3443288" y="550863"/>
            <a:ext cx="1879600" cy="1462087"/>
          </a:xfrm>
          <a:custGeom>
            <a:avLst/>
            <a:gdLst>
              <a:gd name="T0" fmla="*/ 0 w 1812"/>
              <a:gd name="T1" fmla="*/ 1516509005 h 1409"/>
              <a:gd name="T2" fmla="*/ 975127556 w 1812"/>
              <a:gd name="T3" fmla="*/ 0 h 1409"/>
              <a:gd name="T4" fmla="*/ 975127556 w 1812"/>
              <a:gd name="T5" fmla="*/ 0 h 1409"/>
              <a:gd name="T6" fmla="*/ 1950254074 w 1812"/>
              <a:gd name="T7" fmla="*/ 1516509005 h 1409"/>
              <a:gd name="T8" fmla="*/ 0 w 1812"/>
              <a:gd name="T9" fmla="*/ 1516509005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6" name="Freeform 8"/>
          <p:cNvSpPr>
            <a:spLocks/>
          </p:cNvSpPr>
          <p:nvPr/>
        </p:nvSpPr>
        <p:spPr bwMode="auto">
          <a:xfrm>
            <a:off x="3352800" y="304800"/>
            <a:ext cx="1879600" cy="1462088"/>
          </a:xfrm>
          <a:custGeom>
            <a:avLst/>
            <a:gdLst>
              <a:gd name="T0" fmla="*/ 0 w 1812"/>
              <a:gd name="T1" fmla="*/ 1462088 h 1409"/>
              <a:gd name="T2" fmla="*/ 939800 w 1812"/>
              <a:gd name="T3" fmla="*/ 0 h 1409"/>
              <a:gd name="T4" fmla="*/ 939800 w 1812"/>
              <a:gd name="T5" fmla="*/ 0 h 1409"/>
              <a:gd name="T6" fmla="*/ 1879600 w 1812"/>
              <a:gd name="T7" fmla="*/ 1462088 h 1409"/>
              <a:gd name="T8" fmla="*/ 0 w 1812"/>
              <a:gd name="T9" fmla="*/ 1462088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67" name="Rectangle 9"/>
          <p:cNvSpPr>
            <a:spLocks noChangeArrowheads="1"/>
          </p:cNvSpPr>
          <p:nvPr/>
        </p:nvSpPr>
        <p:spPr bwMode="auto">
          <a:xfrm>
            <a:off x="3733800" y="1219200"/>
            <a:ext cx="1017588"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Specialized</a:t>
            </a:r>
          </a:p>
          <a:p>
            <a:pPr algn="ctr" defTabSz="912813"/>
            <a:r>
              <a:rPr lang="en-US" sz="1400" b="1">
                <a:solidFill>
                  <a:srgbClr val="000000"/>
                </a:solidFill>
                <a:latin typeface="Garamond" charset="0"/>
              </a:rPr>
              <a:t>Services</a:t>
            </a:r>
            <a:r>
              <a:rPr lang="en-US" sz="1400">
                <a:solidFill>
                  <a:srgbClr val="000000"/>
                </a:solidFill>
                <a:latin typeface="Garamond" charset="0"/>
              </a:rPr>
              <a:t> </a:t>
            </a:r>
            <a:endParaRPr lang="en-US" sz="1400">
              <a:latin typeface="Garamond" charset="0"/>
            </a:endParaRPr>
          </a:p>
        </p:txBody>
      </p:sp>
      <p:sp>
        <p:nvSpPr>
          <p:cNvPr id="15368" name="Freeform 10"/>
          <p:cNvSpPr>
            <a:spLocks/>
          </p:cNvSpPr>
          <p:nvPr/>
        </p:nvSpPr>
        <p:spPr bwMode="auto">
          <a:xfrm>
            <a:off x="2514600" y="2028825"/>
            <a:ext cx="3757613" cy="1460500"/>
          </a:xfrm>
          <a:custGeom>
            <a:avLst/>
            <a:gdLst>
              <a:gd name="T0" fmla="*/ 0 w 3621"/>
              <a:gd name="T1" fmla="*/ 1514446175 h 1408"/>
              <a:gd name="T2" fmla="*/ 975626179 w 3621"/>
              <a:gd name="T3" fmla="*/ 0 h 1408"/>
              <a:gd name="T4" fmla="*/ 2147483647 w 3621"/>
              <a:gd name="T5" fmla="*/ 0 h 1408"/>
              <a:gd name="T6" fmla="*/ 2147483647 w 3621"/>
              <a:gd name="T7" fmla="*/ 1514446175 h 1408"/>
              <a:gd name="T8" fmla="*/ 0 w 3621"/>
              <a:gd name="T9" fmla="*/ 1514446175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9" name="Freeform 11"/>
          <p:cNvSpPr>
            <a:spLocks/>
          </p:cNvSpPr>
          <p:nvPr/>
        </p:nvSpPr>
        <p:spPr bwMode="auto">
          <a:xfrm>
            <a:off x="2438400" y="1828800"/>
            <a:ext cx="3757613" cy="1460500"/>
          </a:xfrm>
          <a:custGeom>
            <a:avLst/>
            <a:gdLst>
              <a:gd name="T0" fmla="*/ 0 w 3621"/>
              <a:gd name="T1" fmla="*/ 1460500 h 1408"/>
              <a:gd name="T2" fmla="*/ 940182 w 3621"/>
              <a:gd name="T3" fmla="*/ 0 h 1408"/>
              <a:gd name="T4" fmla="*/ 2817432 w 3621"/>
              <a:gd name="T5" fmla="*/ 0 h 1408"/>
              <a:gd name="T6" fmla="*/ 3757613 w 3621"/>
              <a:gd name="T7" fmla="*/ 1460500 h 1408"/>
              <a:gd name="T8" fmla="*/ 0 w 3621"/>
              <a:gd name="T9" fmla="*/ 1460500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0" name="Rectangle 12"/>
          <p:cNvSpPr>
            <a:spLocks noChangeArrowheads="1"/>
          </p:cNvSpPr>
          <p:nvPr/>
        </p:nvSpPr>
        <p:spPr bwMode="auto">
          <a:xfrm>
            <a:off x="3281363" y="2527300"/>
            <a:ext cx="2273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Focused (person-to-person) non-specialized supports</a:t>
            </a:r>
            <a:endParaRPr lang="en-US" sz="1400" b="1">
              <a:latin typeface="Garamond" charset="0"/>
            </a:endParaRPr>
          </a:p>
        </p:txBody>
      </p:sp>
      <p:sp>
        <p:nvSpPr>
          <p:cNvPr id="15371" name="Freeform 13"/>
          <p:cNvSpPr>
            <a:spLocks/>
          </p:cNvSpPr>
          <p:nvPr/>
        </p:nvSpPr>
        <p:spPr bwMode="auto">
          <a:xfrm>
            <a:off x="1577975" y="3540125"/>
            <a:ext cx="5634038" cy="1463675"/>
          </a:xfrm>
          <a:custGeom>
            <a:avLst/>
            <a:gdLst>
              <a:gd name="T0" fmla="*/ 0 w 5428"/>
              <a:gd name="T1" fmla="*/ 1519651991 h 1409"/>
              <a:gd name="T2" fmla="*/ 974924099 w 5428"/>
              <a:gd name="T3" fmla="*/ 0 h 1409"/>
              <a:gd name="T4" fmla="*/ 2147483647 w 5428"/>
              <a:gd name="T5" fmla="*/ 0 h 1409"/>
              <a:gd name="T6" fmla="*/ 2147483647 w 5428"/>
              <a:gd name="T7" fmla="*/ 1519651991 h 1409"/>
              <a:gd name="T8" fmla="*/ 0 w 5428"/>
              <a:gd name="T9" fmla="*/ 1519651991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72" name="Freeform 14"/>
          <p:cNvSpPr>
            <a:spLocks/>
          </p:cNvSpPr>
          <p:nvPr/>
        </p:nvSpPr>
        <p:spPr bwMode="auto">
          <a:xfrm>
            <a:off x="1447800" y="3352800"/>
            <a:ext cx="5632450" cy="1463675"/>
          </a:xfrm>
          <a:custGeom>
            <a:avLst/>
            <a:gdLst>
              <a:gd name="T0" fmla="*/ 0 w 5428"/>
              <a:gd name="T1" fmla="*/ 1463675 h 1409"/>
              <a:gd name="T2" fmla="*/ 939087 w 5428"/>
              <a:gd name="T3" fmla="*/ 0 h 1409"/>
              <a:gd name="T4" fmla="*/ 4692325 w 5428"/>
              <a:gd name="T5" fmla="*/ 0 h 1409"/>
              <a:gd name="T6" fmla="*/ 5632450 w 5428"/>
              <a:gd name="T7" fmla="*/ 1463675 h 1409"/>
              <a:gd name="T8" fmla="*/ 0 w 5428"/>
              <a:gd name="T9" fmla="*/ 1463675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3" name="Rectangle 15"/>
          <p:cNvSpPr>
            <a:spLocks noChangeArrowheads="1"/>
          </p:cNvSpPr>
          <p:nvPr/>
        </p:nvSpPr>
        <p:spPr bwMode="auto">
          <a:xfrm>
            <a:off x="2981325" y="3987800"/>
            <a:ext cx="28559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Raising community and family supports</a:t>
            </a:r>
            <a:endParaRPr lang="en-US" sz="1400" b="1">
              <a:latin typeface="Garamond" charset="0"/>
            </a:endParaRPr>
          </a:p>
        </p:txBody>
      </p:sp>
      <p:sp>
        <p:nvSpPr>
          <p:cNvPr id="15374" name="Freeform 16"/>
          <p:cNvSpPr>
            <a:spLocks/>
          </p:cNvSpPr>
          <p:nvPr/>
        </p:nvSpPr>
        <p:spPr bwMode="auto">
          <a:xfrm>
            <a:off x="533400" y="4876800"/>
            <a:ext cx="7512050" cy="1460500"/>
          </a:xfrm>
          <a:custGeom>
            <a:avLst/>
            <a:gdLst>
              <a:gd name="T0" fmla="*/ 0 w 7239"/>
              <a:gd name="T1" fmla="*/ 1460500 h 1407"/>
              <a:gd name="T2" fmla="*/ 940174 w 7239"/>
              <a:gd name="T3" fmla="*/ 0 h 1407"/>
              <a:gd name="T4" fmla="*/ 6574990 w 7239"/>
              <a:gd name="T5" fmla="*/ 0 h 1407"/>
              <a:gd name="T6" fmla="*/ 7512050 w 7239"/>
              <a:gd name="T7" fmla="*/ 1460500 h 1407"/>
              <a:gd name="T8" fmla="*/ 0 w 7239"/>
              <a:gd name="T9" fmla="*/ 1460500 h 1407"/>
              <a:gd name="T10" fmla="*/ 0 60000 65536"/>
              <a:gd name="T11" fmla="*/ 0 60000 65536"/>
              <a:gd name="T12" fmla="*/ 0 60000 65536"/>
              <a:gd name="T13" fmla="*/ 0 60000 65536"/>
              <a:gd name="T14" fmla="*/ 0 60000 65536"/>
              <a:gd name="T15" fmla="*/ 0 w 7239"/>
              <a:gd name="T16" fmla="*/ 0 h 1407"/>
              <a:gd name="T17" fmla="*/ 7239 w 7239"/>
              <a:gd name="T18" fmla="*/ 1407 h 1407"/>
            </a:gdLst>
            <a:ahLst/>
            <a:cxnLst>
              <a:cxn ang="T10">
                <a:pos x="T0" y="T1"/>
              </a:cxn>
              <a:cxn ang="T11">
                <a:pos x="T2" y="T3"/>
              </a:cxn>
              <a:cxn ang="T12">
                <a:pos x="T4" y="T5"/>
              </a:cxn>
              <a:cxn ang="T13">
                <a:pos x="T6" y="T7"/>
              </a:cxn>
              <a:cxn ang="T14">
                <a:pos x="T8" y="T9"/>
              </a:cxn>
            </a:cxnLst>
            <a:rect l="T15" t="T16" r="T17" b="T18"/>
            <a:pathLst>
              <a:path w="7239" h="1407">
                <a:moveTo>
                  <a:pt x="0" y="1407"/>
                </a:moveTo>
                <a:lnTo>
                  <a:pt x="906" y="0"/>
                </a:lnTo>
                <a:lnTo>
                  <a:pt x="6336" y="0"/>
                </a:lnTo>
                <a:lnTo>
                  <a:pt x="7239" y="1407"/>
                </a:lnTo>
                <a:lnTo>
                  <a:pt x="0" y="1407"/>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5" name="Rectangle 17"/>
          <p:cNvSpPr>
            <a:spLocks noChangeArrowheads="1"/>
          </p:cNvSpPr>
          <p:nvPr/>
        </p:nvSpPr>
        <p:spPr bwMode="auto">
          <a:xfrm>
            <a:off x="3319463" y="5451475"/>
            <a:ext cx="2451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GB" sz="1400" b="1" dirty="0">
                <a:solidFill>
                  <a:srgbClr val="000000"/>
                </a:solidFill>
                <a:latin typeface="Garamond" charset="0"/>
              </a:rPr>
              <a:t>Social considerations in basic services and security</a:t>
            </a:r>
            <a:endParaRPr lang="en-US" sz="1400" b="1" dirty="0">
              <a:latin typeface="Garamond" charset="0"/>
            </a:endParaRPr>
          </a:p>
        </p:txBody>
      </p:sp>
      <p:sp>
        <p:nvSpPr>
          <p:cNvPr id="15376" name="Text Box 18"/>
          <p:cNvSpPr txBox="1">
            <a:spLocks noChangeArrowheads="1"/>
          </p:cNvSpPr>
          <p:nvPr/>
        </p:nvSpPr>
        <p:spPr bwMode="auto">
          <a:xfrm>
            <a:off x="6324600" y="5105400"/>
            <a:ext cx="2514600" cy="94456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300" b="1" dirty="0">
                <a:solidFill>
                  <a:schemeClr val="dk1"/>
                </a:solidFill>
                <a:latin typeface="Garamond" pitchFamily="18" charset="0"/>
                <a:ea typeface="+mn-ea"/>
                <a:cs typeface="+mn-cs"/>
              </a:rPr>
              <a:t>Advocacy for basic services that are safe, socially appropriate and protect dignity</a:t>
            </a:r>
          </a:p>
        </p:txBody>
      </p:sp>
      <p:sp>
        <p:nvSpPr>
          <p:cNvPr id="15377" name="Text Box 19"/>
          <p:cNvSpPr txBox="1">
            <a:spLocks noChangeArrowheads="1"/>
          </p:cNvSpPr>
          <p:nvPr/>
        </p:nvSpPr>
        <p:spPr bwMode="auto">
          <a:xfrm>
            <a:off x="5791200" y="3505200"/>
            <a:ext cx="3048000" cy="10668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Supportive child-friendly spaces</a:t>
            </a:r>
          </a:p>
          <a:p>
            <a:pPr defTabSz="914179">
              <a:buFont typeface="Arial" pitchFamily="34" charset="0"/>
              <a:buChar char="•"/>
              <a:defRPr/>
            </a:pPr>
            <a:r>
              <a:rPr lang="en-GB" sz="1400" b="1" dirty="0">
                <a:solidFill>
                  <a:schemeClr val="dk1"/>
                </a:solidFill>
                <a:latin typeface="Garamond" pitchFamily="18" charset="0"/>
                <a:ea typeface="+mn-ea"/>
                <a:cs typeface="+mn-cs"/>
              </a:rPr>
              <a:t>Activating social networks (e.g. through groups)</a:t>
            </a:r>
          </a:p>
          <a:p>
            <a:pPr defTabSz="914179">
              <a:buFont typeface="Arial" pitchFamily="34" charset="0"/>
              <a:buChar char="•"/>
              <a:defRPr/>
            </a:pPr>
            <a:r>
              <a:rPr lang="en-GB" sz="1400" b="1" dirty="0">
                <a:solidFill>
                  <a:schemeClr val="dk1"/>
                </a:solidFill>
                <a:latin typeface="Garamond" pitchFamily="18" charset="0"/>
                <a:ea typeface="+mn-ea"/>
                <a:cs typeface="+mn-cs"/>
              </a:rPr>
              <a:t>Communal traditional supports</a:t>
            </a:r>
            <a:endParaRPr lang="en-US" sz="1400" b="1" dirty="0">
              <a:solidFill>
                <a:schemeClr val="dk1"/>
              </a:solidFill>
              <a:latin typeface="Garamond" pitchFamily="18" charset="0"/>
              <a:ea typeface="+mn-ea"/>
              <a:cs typeface="+mn-cs"/>
            </a:endParaRPr>
          </a:p>
        </p:txBody>
      </p:sp>
      <p:sp>
        <p:nvSpPr>
          <p:cNvPr id="15378" name="Text Box 20"/>
          <p:cNvSpPr txBox="1">
            <a:spLocks noChangeArrowheads="1"/>
          </p:cNvSpPr>
          <p:nvPr/>
        </p:nvSpPr>
        <p:spPr bwMode="auto">
          <a:xfrm>
            <a:off x="5638800" y="1981200"/>
            <a:ext cx="3200400" cy="116681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GB" sz="1400" b="1" dirty="0">
                <a:solidFill>
                  <a:schemeClr val="dk1"/>
                </a:solidFill>
                <a:latin typeface="Garamond" pitchFamily="18" charset="0"/>
                <a:ea typeface="+mn-ea"/>
                <a:cs typeface="+mn-cs"/>
              </a:rPr>
              <a:t>Basic mental health care by PHC workers</a:t>
            </a:r>
          </a:p>
          <a:p>
            <a:pPr defTabSz="914179">
              <a:buFont typeface="Arial" pitchFamily="34" charset="0"/>
              <a:buChar char="•"/>
              <a:defRPr/>
            </a:pPr>
            <a:r>
              <a:rPr lang="en-GB" sz="1400" b="1" dirty="0">
                <a:solidFill>
                  <a:schemeClr val="dk1"/>
                </a:solidFill>
                <a:latin typeface="Garamond" pitchFamily="18" charset="0"/>
                <a:ea typeface="+mn-ea"/>
                <a:cs typeface="+mn-cs"/>
              </a:rPr>
              <a:t>Basic counselling/social work by community workers</a:t>
            </a:r>
          </a:p>
          <a:p>
            <a:pPr defTabSz="914179">
              <a:buFont typeface="Arial" pitchFamily="34" charset="0"/>
              <a:buChar char="•"/>
              <a:defRPr/>
            </a:pPr>
            <a:r>
              <a:rPr lang="en-GB" sz="1400" b="1" dirty="0">
                <a:solidFill>
                  <a:schemeClr val="dk1"/>
                </a:solidFill>
                <a:latin typeface="Garamond" pitchFamily="18" charset="0"/>
                <a:ea typeface="+mn-ea"/>
                <a:cs typeface="+mn-cs"/>
              </a:rPr>
              <a:t>Psychological </a:t>
            </a:r>
            <a:r>
              <a:rPr lang="en-GB" sz="1400" b="1" dirty="0" smtClean="0">
                <a:solidFill>
                  <a:schemeClr val="dk1"/>
                </a:solidFill>
                <a:latin typeface="Garamond" pitchFamily="18" charset="0"/>
                <a:ea typeface="+mn-ea"/>
                <a:cs typeface="+mn-cs"/>
              </a:rPr>
              <a:t>First </a:t>
            </a:r>
            <a:r>
              <a:rPr lang="en-GB" sz="1400" b="1" dirty="0">
                <a:solidFill>
                  <a:schemeClr val="dk1"/>
                </a:solidFill>
                <a:latin typeface="Garamond" pitchFamily="18" charset="0"/>
              </a:rPr>
              <a:t>A</a:t>
            </a:r>
            <a:r>
              <a:rPr lang="en-GB" sz="1400" b="1" dirty="0" smtClean="0">
                <a:solidFill>
                  <a:schemeClr val="dk1"/>
                </a:solidFill>
                <a:latin typeface="Garamond" pitchFamily="18" charset="0"/>
                <a:ea typeface="+mn-ea"/>
                <a:cs typeface="+mn-cs"/>
              </a:rPr>
              <a:t>id</a:t>
            </a:r>
            <a:endParaRPr lang="en-US" sz="1400" b="1" dirty="0">
              <a:solidFill>
                <a:schemeClr val="dk1"/>
              </a:solidFill>
              <a:latin typeface="Garamond" pitchFamily="18" charset="0"/>
              <a:ea typeface="+mn-ea"/>
              <a:cs typeface="+mn-cs"/>
            </a:endParaRPr>
          </a:p>
        </p:txBody>
      </p:sp>
      <p:sp>
        <p:nvSpPr>
          <p:cNvPr id="15379" name="Text Box 21"/>
          <p:cNvSpPr txBox="1">
            <a:spLocks noChangeArrowheads="1"/>
          </p:cNvSpPr>
          <p:nvPr/>
        </p:nvSpPr>
        <p:spPr bwMode="auto">
          <a:xfrm>
            <a:off x="4800600" y="762000"/>
            <a:ext cx="4038600" cy="9144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Mental health care by specialized mental health staff (psychiatric nurse, psychologist </a:t>
            </a:r>
            <a:r>
              <a:rPr lang="en-US" sz="1400" b="1" dirty="0" err="1">
                <a:solidFill>
                  <a:schemeClr val="dk1"/>
                </a:solidFill>
                <a:latin typeface="Garamond" pitchFamily="18" charset="0"/>
                <a:ea typeface="+mn-ea"/>
                <a:cs typeface="+mn-cs"/>
              </a:rPr>
              <a:t>etc</a:t>
            </a:r>
            <a:r>
              <a:rPr lang="en-US" sz="1400" b="1" dirty="0" smtClean="0">
                <a:solidFill>
                  <a:schemeClr val="dk1"/>
                </a:solidFill>
                <a:latin typeface="Garamond" pitchFamily="18" charset="0"/>
                <a:ea typeface="+mn-ea"/>
                <a:cs typeface="+mn-cs"/>
              </a:rPr>
              <a:t>)</a:t>
            </a:r>
          </a:p>
          <a:p>
            <a:pPr defTabSz="914179">
              <a:buFont typeface="Arial" pitchFamily="34" charset="0"/>
              <a:buChar char="•"/>
              <a:defRPr/>
            </a:pPr>
            <a:r>
              <a:rPr lang="en-US" sz="1400" b="1" dirty="0" smtClean="0">
                <a:solidFill>
                  <a:schemeClr val="dk1"/>
                </a:solidFill>
                <a:latin typeface="Garamond" pitchFamily="18" charset="0"/>
              </a:rPr>
              <a:t>Trained PHC /</a:t>
            </a:r>
            <a:r>
              <a:rPr lang="en-US" sz="1400" b="1" dirty="0">
                <a:solidFill>
                  <a:schemeClr val="dk1"/>
                </a:solidFill>
                <a:latin typeface="Garamond" pitchFamily="18" charset="0"/>
              </a:rPr>
              <a:t>F</a:t>
            </a:r>
            <a:r>
              <a:rPr lang="en-US" sz="1400" b="1" dirty="0" smtClean="0">
                <a:solidFill>
                  <a:schemeClr val="dk1"/>
                </a:solidFill>
                <a:latin typeface="Garamond" pitchFamily="18" charset="0"/>
              </a:rPr>
              <a:t>amily doctors</a:t>
            </a:r>
            <a:endParaRPr lang="en-US" sz="1400" b="1" dirty="0">
              <a:solidFill>
                <a:schemeClr val="dk1"/>
              </a:solidFill>
              <a:latin typeface="Garamond" pitchFamily="18" charset="0"/>
              <a:ea typeface="+mn-ea"/>
              <a:cs typeface="+mn-cs"/>
            </a:endParaRPr>
          </a:p>
          <a:p>
            <a:pPr defTabSz="914179">
              <a:defRPr/>
            </a:pPr>
            <a:endParaRPr lang="en-US" sz="1400" b="1" dirty="0">
              <a:solidFill>
                <a:schemeClr val="dk1"/>
              </a:solidFill>
              <a:latin typeface="Garamond" pitchFamily="18" charset="0"/>
              <a:ea typeface="+mn-ea"/>
              <a:cs typeface="+mn-cs"/>
            </a:endParaRPr>
          </a:p>
        </p:txBody>
      </p:sp>
      <p:sp>
        <p:nvSpPr>
          <p:cNvPr id="594982" name="Rectangle 2"/>
          <p:cNvSpPr>
            <a:spLocks noChangeArrowheads="1"/>
          </p:cNvSpPr>
          <p:nvPr/>
        </p:nvSpPr>
        <p:spPr bwMode="auto">
          <a:xfrm>
            <a:off x="385763" y="-228600"/>
            <a:ext cx="8758237" cy="1143000"/>
          </a:xfrm>
          <a:prstGeom prst="rect">
            <a:avLst/>
          </a:prstGeom>
          <a:noFill/>
          <a:ln w="9525">
            <a:noFill/>
            <a:miter lim="800000"/>
            <a:headEnd/>
            <a:tailEnd/>
          </a:ln>
          <a:effectLst>
            <a:outerShdw blurRad="63500" dist="17961" dir="2700000" algn="ctr" rotWithShape="0">
              <a:srgbClr val="96CCEE">
                <a:alpha val="74998"/>
              </a:srgbClr>
            </a:outerShdw>
          </a:effectLst>
        </p:spPr>
        <p:txBody>
          <a:bodyPr lIns="91424" tIns="45712" rIns="91424" bIns="45712" anchor="ctr"/>
          <a:lstStyle/>
          <a:p>
            <a:pPr algn="ctr" defTabSz="914179">
              <a:defRPr/>
            </a:pPr>
            <a:endParaRPr lang="en-US" dirty="0">
              <a:ea typeface="+mn-ea"/>
            </a:endParaRPr>
          </a:p>
        </p:txBody>
      </p:sp>
      <p:sp>
        <p:nvSpPr>
          <p:cNvPr id="22" name="Rectangle 21"/>
          <p:cNvSpPr>
            <a:spLocks noChangeArrowheads="1"/>
          </p:cNvSpPr>
          <p:nvPr/>
        </p:nvSpPr>
        <p:spPr bwMode="auto">
          <a:xfrm rot="-3183509">
            <a:off x="41275" y="1322388"/>
            <a:ext cx="3146425" cy="523875"/>
          </a:xfrm>
          <a:prstGeom prst="rect">
            <a:avLst/>
          </a:prstGeom>
          <a:gradFill rotWithShape="1">
            <a:gsLst>
              <a:gs pos="0">
                <a:srgbClr val="CFFFFF"/>
              </a:gs>
              <a:gs pos="35001">
                <a:srgbClr val="DDFEFF"/>
              </a:gs>
              <a:gs pos="100000">
                <a:srgbClr val="F0FFFF"/>
              </a:gs>
            </a:gsLst>
            <a:lin ang="16200000" scaled="1"/>
          </a:gradFill>
          <a:ln w="9525">
            <a:solidFill>
              <a:srgbClr val="B6DCDF"/>
            </a:solidFill>
            <a:miter lim="800000"/>
            <a:headEnd/>
            <a:tailEnd/>
          </a:ln>
          <a:effectLst>
            <a:outerShdw blurRad="63500" dist="20000" dir="5400000" rotWithShape="0">
              <a:srgbClr val="000000">
                <a:alpha val="37999"/>
              </a:srgbClr>
            </a:outerShdw>
          </a:effectLst>
        </p:spPr>
        <p:txBody>
          <a:bodyPr wrap="none">
            <a:spAutoFit/>
          </a:bodyPr>
          <a:lstStyle/>
          <a:p>
            <a:pPr algn="ctr" defTabSz="914179">
              <a:defRPr/>
            </a:pPr>
            <a:r>
              <a:rPr lang="en-GB" sz="2400" b="1" dirty="0">
                <a:solidFill>
                  <a:schemeClr val="dk1"/>
                </a:solidFill>
                <a:latin typeface="Garamond" pitchFamily="18" charset="0"/>
                <a:ea typeface="+mn-ea"/>
                <a:cs typeface="+mn-cs"/>
              </a:rPr>
              <a:t>Intervention</a:t>
            </a:r>
            <a:r>
              <a:rPr lang="en-GB" sz="2800" b="1" dirty="0">
                <a:solidFill>
                  <a:schemeClr val="dk1"/>
                </a:solidFill>
                <a:latin typeface="Garamond" pitchFamily="18" charset="0"/>
                <a:ea typeface="+mn-ea"/>
                <a:cs typeface="+mn-cs"/>
              </a:rPr>
              <a:t> pyramid</a:t>
            </a:r>
            <a:endParaRPr lang="en-US" sz="2800" b="1" dirty="0">
              <a:solidFill>
                <a:schemeClr val="dk1"/>
              </a:solidFill>
              <a:latin typeface="Garamond" pitchFamily="18" charset="0"/>
              <a:ea typeface="+mn-ea"/>
              <a:cs typeface="+mn-cs"/>
            </a:endParaRPr>
          </a:p>
        </p:txBody>
      </p:sp>
    </p:spTree>
    <p:extLst>
      <p:ext uri="{BB962C8B-B14F-4D97-AF65-F5344CB8AC3E}">
        <p14:creationId xmlns:p14="http://schemas.microsoft.com/office/powerpoint/2010/main" val="967166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charset="0"/>
                <a:cs typeface="Arial" charset="0"/>
              </a:rPr>
              <a:t>Multi-</a:t>
            </a:r>
            <a:r>
              <a:rPr lang="en-US" dirty="0" err="1" smtClean="0">
                <a:latin typeface="Arial" charset="0"/>
                <a:cs typeface="Arial" charset="0"/>
              </a:rPr>
              <a:t>sectoral</a:t>
            </a:r>
            <a:r>
              <a:rPr lang="en-US" dirty="0" smtClean="0">
                <a:latin typeface="Arial" charset="0"/>
                <a:cs typeface="Arial" charset="0"/>
              </a:rPr>
              <a:t> Guidance</a:t>
            </a:r>
            <a:endParaRPr lang="en-GB" dirty="0"/>
          </a:p>
        </p:txBody>
      </p:sp>
      <p:sp>
        <p:nvSpPr>
          <p:cNvPr id="3" name="Content Placeholder 2"/>
          <p:cNvSpPr>
            <a:spLocks noGrp="1"/>
          </p:cNvSpPr>
          <p:nvPr>
            <p:ph idx="1"/>
          </p:nvPr>
        </p:nvSpPr>
        <p:spPr/>
        <p:txBody>
          <a:bodyPr>
            <a:normAutofit/>
          </a:bodyPr>
          <a:lstStyle/>
          <a:p>
            <a:r>
              <a:rPr lang="en-US" dirty="0" smtClean="0">
                <a:latin typeface="Arial" charset="0"/>
                <a:cs typeface="Arial" charset="0"/>
              </a:rPr>
              <a:t>Example: </a:t>
            </a:r>
            <a:r>
              <a:rPr lang="en-US" sz="2800" dirty="0" smtClean="0">
                <a:latin typeface="Arial" charset="0"/>
                <a:cs typeface="Arial" charset="0"/>
              </a:rPr>
              <a:t>The design of sites and shelters often causes distress owing to over-crowding, lack of privacy, and lack of safety at latrines</a:t>
            </a:r>
          </a:p>
          <a:p>
            <a:r>
              <a:rPr lang="en-US" dirty="0" smtClean="0">
                <a:latin typeface="Arial" charset="0"/>
                <a:cs typeface="Arial" charset="0"/>
              </a:rPr>
              <a:t>Key Actions:</a:t>
            </a:r>
          </a:p>
          <a:p>
            <a:pPr>
              <a:buNone/>
            </a:pPr>
            <a:r>
              <a:rPr lang="en-US" dirty="0" smtClean="0">
                <a:latin typeface="Arial" charset="0"/>
                <a:cs typeface="Arial" charset="0"/>
              </a:rPr>
              <a:t>	</a:t>
            </a:r>
            <a:r>
              <a:rPr lang="en-US" sz="2800" dirty="0" smtClean="0">
                <a:latin typeface="Arial" charset="0"/>
                <a:cs typeface="Arial" charset="0"/>
              </a:rPr>
              <a:t>- Organize shelters in ways that promote privacy and reduce overcrowding</a:t>
            </a:r>
          </a:p>
          <a:p>
            <a:pPr>
              <a:buNone/>
            </a:pPr>
            <a:r>
              <a:rPr lang="en-US" sz="2800" dirty="0" smtClean="0">
                <a:latin typeface="Arial" charset="0"/>
                <a:cs typeface="Arial" charset="0"/>
              </a:rPr>
              <a:t>   - Provide adequate lighting around lockable sanitation facilities</a:t>
            </a:r>
          </a:p>
          <a:p>
            <a:endParaRPr lang="en-GB" dirty="0"/>
          </a:p>
        </p:txBody>
      </p:sp>
    </p:spTree>
    <p:extLst>
      <p:ext uri="{BB962C8B-B14F-4D97-AF65-F5344CB8AC3E}">
        <p14:creationId xmlns:p14="http://schemas.microsoft.com/office/powerpoint/2010/main" val="816542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charset="0"/>
                <a:cs typeface="Arial" charset="0"/>
              </a:rPr>
              <a:t>How Can the Guidelines Be Used?</a:t>
            </a:r>
            <a:endParaRPr lang="en-GB" dirty="0"/>
          </a:p>
        </p:txBody>
      </p:sp>
      <p:sp>
        <p:nvSpPr>
          <p:cNvPr id="3" name="Content Placeholder 2"/>
          <p:cNvSpPr>
            <a:spLocks noGrp="1"/>
          </p:cNvSpPr>
          <p:nvPr>
            <p:ph idx="1"/>
          </p:nvPr>
        </p:nvSpPr>
        <p:spPr/>
        <p:txBody>
          <a:bodyPr>
            <a:normAutofit/>
          </a:bodyPr>
          <a:lstStyle/>
          <a:p>
            <a:pPr>
              <a:lnSpc>
                <a:spcPct val="90000"/>
              </a:lnSpc>
            </a:pPr>
            <a:r>
              <a:rPr lang="en-GB" dirty="0" smtClean="0">
                <a:latin typeface="Arial" charset="0"/>
                <a:cs typeface="Arial" charset="0"/>
              </a:rPr>
              <a:t>Programme planning and design—e.g., young children</a:t>
            </a:r>
          </a:p>
          <a:p>
            <a:pPr>
              <a:lnSpc>
                <a:spcPct val="90000"/>
              </a:lnSpc>
            </a:pPr>
            <a:r>
              <a:rPr lang="en-GB" dirty="0" smtClean="0">
                <a:latin typeface="Arial" charset="0"/>
                <a:cs typeface="Arial" charset="0"/>
              </a:rPr>
              <a:t>Coordinating tool</a:t>
            </a:r>
          </a:p>
          <a:p>
            <a:pPr>
              <a:lnSpc>
                <a:spcPct val="90000"/>
              </a:lnSpc>
            </a:pPr>
            <a:r>
              <a:rPr lang="en-GB" dirty="0" smtClean="0">
                <a:latin typeface="Arial" charset="0"/>
                <a:cs typeface="Arial" charset="0"/>
              </a:rPr>
              <a:t>Means of identifying and avoiding the use of harmful practices</a:t>
            </a:r>
          </a:p>
          <a:p>
            <a:pPr>
              <a:lnSpc>
                <a:spcPct val="90000"/>
              </a:lnSpc>
            </a:pPr>
            <a:r>
              <a:rPr lang="en-GB" dirty="0" smtClean="0">
                <a:latin typeface="Arial" charset="0"/>
                <a:cs typeface="Arial" charset="0"/>
              </a:rPr>
              <a:t>Checklist to identify gaps</a:t>
            </a:r>
          </a:p>
          <a:p>
            <a:r>
              <a:rPr lang="en-GB" dirty="0" smtClean="0">
                <a:latin typeface="Arial" charset="0"/>
                <a:cs typeface="Arial" charset="0"/>
              </a:rPr>
              <a:t>Lever for advocacy supporting better practice—e.g., rights of displaced people</a:t>
            </a:r>
          </a:p>
          <a:p>
            <a:pPr marL="0" indent="0">
              <a:buNone/>
            </a:pPr>
            <a:endParaRPr lang="en-GB" dirty="0"/>
          </a:p>
        </p:txBody>
      </p:sp>
    </p:spTree>
    <p:extLst>
      <p:ext uri="{BB962C8B-B14F-4D97-AF65-F5344CB8AC3E}">
        <p14:creationId xmlns:p14="http://schemas.microsoft.com/office/powerpoint/2010/main" val="19630903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6"/>
          <p:cNvSpPr txBox="1">
            <a:spLocks noChangeArrowheads="1"/>
          </p:cNvSpPr>
          <p:nvPr/>
        </p:nvSpPr>
        <p:spPr bwMode="auto">
          <a:xfrm>
            <a:off x="2743200" y="5334000"/>
            <a:ext cx="34290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a:solidFill>
                  <a:srgbClr val="000000"/>
                </a:solidFill>
              </a:rPr>
              <a:t>Basic services and security</a:t>
            </a:r>
            <a:endParaRPr lang="en-US"/>
          </a:p>
          <a:p>
            <a:pPr eaLnBrk="1" hangingPunct="1">
              <a:spcBef>
                <a:spcPct val="50000"/>
              </a:spcBef>
            </a:pPr>
            <a:endParaRPr lang="en-US"/>
          </a:p>
        </p:txBody>
      </p:sp>
      <p:sp>
        <p:nvSpPr>
          <p:cNvPr id="15363" name="Text Box 17"/>
          <p:cNvSpPr txBox="1">
            <a:spLocks noChangeArrowheads="1"/>
          </p:cNvSpPr>
          <p:nvPr/>
        </p:nvSpPr>
        <p:spPr bwMode="auto">
          <a:xfrm>
            <a:off x="2514600" y="3962400"/>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solidFill>
                  <a:srgbClr val="000000"/>
                </a:solidFill>
              </a:rPr>
              <a:t>Community and family supports</a:t>
            </a:r>
          </a:p>
        </p:txBody>
      </p:sp>
      <p:sp>
        <p:nvSpPr>
          <p:cNvPr id="15364" name="AutoShape 6"/>
          <p:cNvSpPr>
            <a:spLocks noChangeAspect="1" noChangeArrowheads="1"/>
          </p:cNvSpPr>
          <p:nvPr/>
        </p:nvSpPr>
        <p:spPr bwMode="auto">
          <a:xfrm>
            <a:off x="304800" y="144463"/>
            <a:ext cx="8610600" cy="64658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4" tIns="45712" rIns="91424" bIns="45712"/>
          <a:lstStyle/>
          <a:p>
            <a:pPr defTabSz="912813"/>
            <a:endParaRPr lang="en-GB" sz="2400"/>
          </a:p>
        </p:txBody>
      </p:sp>
      <p:sp>
        <p:nvSpPr>
          <p:cNvPr id="15365" name="Freeform 7"/>
          <p:cNvSpPr>
            <a:spLocks/>
          </p:cNvSpPr>
          <p:nvPr/>
        </p:nvSpPr>
        <p:spPr bwMode="auto">
          <a:xfrm>
            <a:off x="3443288" y="550863"/>
            <a:ext cx="1879600" cy="1462087"/>
          </a:xfrm>
          <a:custGeom>
            <a:avLst/>
            <a:gdLst>
              <a:gd name="T0" fmla="*/ 0 w 1812"/>
              <a:gd name="T1" fmla="*/ 1516509005 h 1409"/>
              <a:gd name="T2" fmla="*/ 975127556 w 1812"/>
              <a:gd name="T3" fmla="*/ 0 h 1409"/>
              <a:gd name="T4" fmla="*/ 975127556 w 1812"/>
              <a:gd name="T5" fmla="*/ 0 h 1409"/>
              <a:gd name="T6" fmla="*/ 1950254074 w 1812"/>
              <a:gd name="T7" fmla="*/ 1516509005 h 1409"/>
              <a:gd name="T8" fmla="*/ 0 w 1812"/>
              <a:gd name="T9" fmla="*/ 1516509005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6" name="Freeform 8"/>
          <p:cNvSpPr>
            <a:spLocks/>
          </p:cNvSpPr>
          <p:nvPr/>
        </p:nvSpPr>
        <p:spPr bwMode="auto">
          <a:xfrm>
            <a:off x="3352800" y="304800"/>
            <a:ext cx="1879600" cy="1462088"/>
          </a:xfrm>
          <a:custGeom>
            <a:avLst/>
            <a:gdLst>
              <a:gd name="T0" fmla="*/ 0 w 1812"/>
              <a:gd name="T1" fmla="*/ 1462088 h 1409"/>
              <a:gd name="T2" fmla="*/ 939800 w 1812"/>
              <a:gd name="T3" fmla="*/ 0 h 1409"/>
              <a:gd name="T4" fmla="*/ 939800 w 1812"/>
              <a:gd name="T5" fmla="*/ 0 h 1409"/>
              <a:gd name="T6" fmla="*/ 1879600 w 1812"/>
              <a:gd name="T7" fmla="*/ 1462088 h 1409"/>
              <a:gd name="T8" fmla="*/ 0 w 1812"/>
              <a:gd name="T9" fmla="*/ 1462088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67" name="Rectangle 9"/>
          <p:cNvSpPr>
            <a:spLocks noChangeArrowheads="1"/>
          </p:cNvSpPr>
          <p:nvPr/>
        </p:nvSpPr>
        <p:spPr bwMode="auto">
          <a:xfrm>
            <a:off x="3733800" y="1219200"/>
            <a:ext cx="1017588"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Specialized</a:t>
            </a:r>
          </a:p>
          <a:p>
            <a:pPr algn="ctr" defTabSz="912813"/>
            <a:r>
              <a:rPr lang="en-US" sz="1400" b="1">
                <a:solidFill>
                  <a:srgbClr val="000000"/>
                </a:solidFill>
                <a:latin typeface="Garamond" charset="0"/>
              </a:rPr>
              <a:t>Services</a:t>
            </a:r>
            <a:r>
              <a:rPr lang="en-US" sz="1400">
                <a:solidFill>
                  <a:srgbClr val="000000"/>
                </a:solidFill>
                <a:latin typeface="Garamond" charset="0"/>
              </a:rPr>
              <a:t> </a:t>
            </a:r>
            <a:endParaRPr lang="en-US" sz="1400">
              <a:latin typeface="Garamond" charset="0"/>
            </a:endParaRPr>
          </a:p>
        </p:txBody>
      </p:sp>
      <p:sp>
        <p:nvSpPr>
          <p:cNvPr id="15368" name="Freeform 10"/>
          <p:cNvSpPr>
            <a:spLocks/>
          </p:cNvSpPr>
          <p:nvPr/>
        </p:nvSpPr>
        <p:spPr bwMode="auto">
          <a:xfrm>
            <a:off x="2514600" y="2028825"/>
            <a:ext cx="3757613" cy="1460500"/>
          </a:xfrm>
          <a:custGeom>
            <a:avLst/>
            <a:gdLst>
              <a:gd name="T0" fmla="*/ 0 w 3621"/>
              <a:gd name="T1" fmla="*/ 1514446175 h 1408"/>
              <a:gd name="T2" fmla="*/ 975626179 w 3621"/>
              <a:gd name="T3" fmla="*/ 0 h 1408"/>
              <a:gd name="T4" fmla="*/ 2147483647 w 3621"/>
              <a:gd name="T5" fmla="*/ 0 h 1408"/>
              <a:gd name="T6" fmla="*/ 2147483647 w 3621"/>
              <a:gd name="T7" fmla="*/ 1514446175 h 1408"/>
              <a:gd name="T8" fmla="*/ 0 w 3621"/>
              <a:gd name="T9" fmla="*/ 1514446175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9" name="Freeform 11"/>
          <p:cNvSpPr>
            <a:spLocks/>
          </p:cNvSpPr>
          <p:nvPr/>
        </p:nvSpPr>
        <p:spPr bwMode="auto">
          <a:xfrm>
            <a:off x="2438400" y="1828800"/>
            <a:ext cx="3757613" cy="1460500"/>
          </a:xfrm>
          <a:custGeom>
            <a:avLst/>
            <a:gdLst>
              <a:gd name="T0" fmla="*/ 0 w 3621"/>
              <a:gd name="T1" fmla="*/ 1460500 h 1408"/>
              <a:gd name="T2" fmla="*/ 940182 w 3621"/>
              <a:gd name="T3" fmla="*/ 0 h 1408"/>
              <a:gd name="T4" fmla="*/ 2817432 w 3621"/>
              <a:gd name="T5" fmla="*/ 0 h 1408"/>
              <a:gd name="T6" fmla="*/ 3757613 w 3621"/>
              <a:gd name="T7" fmla="*/ 1460500 h 1408"/>
              <a:gd name="T8" fmla="*/ 0 w 3621"/>
              <a:gd name="T9" fmla="*/ 1460500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0" name="Rectangle 12"/>
          <p:cNvSpPr>
            <a:spLocks noChangeArrowheads="1"/>
          </p:cNvSpPr>
          <p:nvPr/>
        </p:nvSpPr>
        <p:spPr bwMode="auto">
          <a:xfrm>
            <a:off x="3281363" y="2527300"/>
            <a:ext cx="2273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Focused (person-to-person) non-specialized supports</a:t>
            </a:r>
            <a:endParaRPr lang="en-US" sz="1400" b="1">
              <a:latin typeface="Garamond" charset="0"/>
            </a:endParaRPr>
          </a:p>
        </p:txBody>
      </p:sp>
      <p:sp>
        <p:nvSpPr>
          <p:cNvPr id="15371" name="Freeform 13"/>
          <p:cNvSpPr>
            <a:spLocks/>
          </p:cNvSpPr>
          <p:nvPr/>
        </p:nvSpPr>
        <p:spPr bwMode="auto">
          <a:xfrm>
            <a:off x="1577975" y="3540125"/>
            <a:ext cx="5634038" cy="1463675"/>
          </a:xfrm>
          <a:custGeom>
            <a:avLst/>
            <a:gdLst>
              <a:gd name="T0" fmla="*/ 0 w 5428"/>
              <a:gd name="T1" fmla="*/ 1519651991 h 1409"/>
              <a:gd name="T2" fmla="*/ 974924099 w 5428"/>
              <a:gd name="T3" fmla="*/ 0 h 1409"/>
              <a:gd name="T4" fmla="*/ 2147483647 w 5428"/>
              <a:gd name="T5" fmla="*/ 0 h 1409"/>
              <a:gd name="T6" fmla="*/ 2147483647 w 5428"/>
              <a:gd name="T7" fmla="*/ 1519651991 h 1409"/>
              <a:gd name="T8" fmla="*/ 0 w 5428"/>
              <a:gd name="T9" fmla="*/ 1519651991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72" name="Freeform 14"/>
          <p:cNvSpPr>
            <a:spLocks/>
          </p:cNvSpPr>
          <p:nvPr/>
        </p:nvSpPr>
        <p:spPr bwMode="auto">
          <a:xfrm>
            <a:off x="1447800" y="3352800"/>
            <a:ext cx="5632450" cy="1463675"/>
          </a:xfrm>
          <a:custGeom>
            <a:avLst/>
            <a:gdLst>
              <a:gd name="T0" fmla="*/ 0 w 5428"/>
              <a:gd name="T1" fmla="*/ 1463675 h 1409"/>
              <a:gd name="T2" fmla="*/ 939087 w 5428"/>
              <a:gd name="T3" fmla="*/ 0 h 1409"/>
              <a:gd name="T4" fmla="*/ 4692325 w 5428"/>
              <a:gd name="T5" fmla="*/ 0 h 1409"/>
              <a:gd name="T6" fmla="*/ 5632450 w 5428"/>
              <a:gd name="T7" fmla="*/ 1463675 h 1409"/>
              <a:gd name="T8" fmla="*/ 0 w 5428"/>
              <a:gd name="T9" fmla="*/ 1463675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3" name="Rectangle 15"/>
          <p:cNvSpPr>
            <a:spLocks noChangeArrowheads="1"/>
          </p:cNvSpPr>
          <p:nvPr/>
        </p:nvSpPr>
        <p:spPr bwMode="auto">
          <a:xfrm>
            <a:off x="2981325" y="3987800"/>
            <a:ext cx="28559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Raising community and family supports</a:t>
            </a:r>
            <a:endParaRPr lang="en-US" sz="1400" b="1">
              <a:latin typeface="Garamond" charset="0"/>
            </a:endParaRPr>
          </a:p>
        </p:txBody>
      </p:sp>
      <p:sp>
        <p:nvSpPr>
          <p:cNvPr id="15374" name="Freeform 16"/>
          <p:cNvSpPr>
            <a:spLocks/>
          </p:cNvSpPr>
          <p:nvPr/>
        </p:nvSpPr>
        <p:spPr bwMode="auto">
          <a:xfrm>
            <a:off x="533400" y="4876800"/>
            <a:ext cx="7512050" cy="1460500"/>
          </a:xfrm>
          <a:custGeom>
            <a:avLst/>
            <a:gdLst>
              <a:gd name="T0" fmla="*/ 0 w 7239"/>
              <a:gd name="T1" fmla="*/ 1460500 h 1407"/>
              <a:gd name="T2" fmla="*/ 940174 w 7239"/>
              <a:gd name="T3" fmla="*/ 0 h 1407"/>
              <a:gd name="T4" fmla="*/ 6574990 w 7239"/>
              <a:gd name="T5" fmla="*/ 0 h 1407"/>
              <a:gd name="T6" fmla="*/ 7512050 w 7239"/>
              <a:gd name="T7" fmla="*/ 1460500 h 1407"/>
              <a:gd name="T8" fmla="*/ 0 w 7239"/>
              <a:gd name="T9" fmla="*/ 1460500 h 1407"/>
              <a:gd name="T10" fmla="*/ 0 60000 65536"/>
              <a:gd name="T11" fmla="*/ 0 60000 65536"/>
              <a:gd name="T12" fmla="*/ 0 60000 65536"/>
              <a:gd name="T13" fmla="*/ 0 60000 65536"/>
              <a:gd name="T14" fmla="*/ 0 60000 65536"/>
              <a:gd name="T15" fmla="*/ 0 w 7239"/>
              <a:gd name="T16" fmla="*/ 0 h 1407"/>
              <a:gd name="T17" fmla="*/ 7239 w 7239"/>
              <a:gd name="T18" fmla="*/ 1407 h 1407"/>
            </a:gdLst>
            <a:ahLst/>
            <a:cxnLst>
              <a:cxn ang="T10">
                <a:pos x="T0" y="T1"/>
              </a:cxn>
              <a:cxn ang="T11">
                <a:pos x="T2" y="T3"/>
              </a:cxn>
              <a:cxn ang="T12">
                <a:pos x="T4" y="T5"/>
              </a:cxn>
              <a:cxn ang="T13">
                <a:pos x="T6" y="T7"/>
              </a:cxn>
              <a:cxn ang="T14">
                <a:pos x="T8" y="T9"/>
              </a:cxn>
            </a:cxnLst>
            <a:rect l="T15" t="T16" r="T17" b="T18"/>
            <a:pathLst>
              <a:path w="7239" h="1407">
                <a:moveTo>
                  <a:pt x="0" y="1407"/>
                </a:moveTo>
                <a:lnTo>
                  <a:pt x="906" y="0"/>
                </a:lnTo>
                <a:lnTo>
                  <a:pt x="6336" y="0"/>
                </a:lnTo>
                <a:lnTo>
                  <a:pt x="7239" y="1407"/>
                </a:lnTo>
                <a:lnTo>
                  <a:pt x="0" y="1407"/>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5" name="Rectangle 17"/>
          <p:cNvSpPr>
            <a:spLocks noChangeArrowheads="1"/>
          </p:cNvSpPr>
          <p:nvPr/>
        </p:nvSpPr>
        <p:spPr bwMode="auto">
          <a:xfrm>
            <a:off x="3319463" y="5451475"/>
            <a:ext cx="2451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GB" sz="1400" b="1" dirty="0">
                <a:solidFill>
                  <a:srgbClr val="000000"/>
                </a:solidFill>
                <a:latin typeface="Garamond" charset="0"/>
              </a:rPr>
              <a:t>Social considerations in basic services and security</a:t>
            </a:r>
            <a:endParaRPr lang="en-US" sz="1400" b="1" dirty="0">
              <a:latin typeface="Garamond" charset="0"/>
            </a:endParaRPr>
          </a:p>
        </p:txBody>
      </p:sp>
      <p:sp>
        <p:nvSpPr>
          <p:cNvPr id="15376" name="Text Box 18"/>
          <p:cNvSpPr txBox="1">
            <a:spLocks noChangeArrowheads="1"/>
          </p:cNvSpPr>
          <p:nvPr/>
        </p:nvSpPr>
        <p:spPr bwMode="auto">
          <a:xfrm>
            <a:off x="6324600" y="5105400"/>
            <a:ext cx="2514600" cy="94456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300" b="1" dirty="0">
                <a:solidFill>
                  <a:schemeClr val="dk1"/>
                </a:solidFill>
                <a:latin typeface="Garamond" pitchFamily="18" charset="0"/>
                <a:ea typeface="+mn-ea"/>
                <a:cs typeface="+mn-cs"/>
              </a:rPr>
              <a:t>Advocacy for basic services that are safe, socially appropriate and protect dignity</a:t>
            </a:r>
          </a:p>
        </p:txBody>
      </p:sp>
      <p:sp>
        <p:nvSpPr>
          <p:cNvPr id="15377" name="Text Box 19"/>
          <p:cNvSpPr txBox="1">
            <a:spLocks noChangeArrowheads="1"/>
          </p:cNvSpPr>
          <p:nvPr/>
        </p:nvSpPr>
        <p:spPr bwMode="auto">
          <a:xfrm>
            <a:off x="5791200" y="3505200"/>
            <a:ext cx="3048000" cy="10668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Supportive child-friendly spaces</a:t>
            </a:r>
          </a:p>
          <a:p>
            <a:pPr defTabSz="914179">
              <a:buFont typeface="Arial" pitchFamily="34" charset="0"/>
              <a:buChar char="•"/>
              <a:defRPr/>
            </a:pPr>
            <a:r>
              <a:rPr lang="en-GB" sz="1400" b="1" dirty="0">
                <a:solidFill>
                  <a:schemeClr val="dk1"/>
                </a:solidFill>
                <a:latin typeface="Garamond" pitchFamily="18" charset="0"/>
                <a:ea typeface="+mn-ea"/>
                <a:cs typeface="+mn-cs"/>
              </a:rPr>
              <a:t>Activating social networks (e.g. through groups)</a:t>
            </a:r>
          </a:p>
          <a:p>
            <a:pPr defTabSz="914179">
              <a:buFont typeface="Arial" pitchFamily="34" charset="0"/>
              <a:buChar char="•"/>
              <a:defRPr/>
            </a:pPr>
            <a:r>
              <a:rPr lang="en-GB" sz="1400" b="1" dirty="0">
                <a:solidFill>
                  <a:schemeClr val="dk1"/>
                </a:solidFill>
                <a:latin typeface="Garamond" pitchFamily="18" charset="0"/>
                <a:ea typeface="+mn-ea"/>
                <a:cs typeface="+mn-cs"/>
              </a:rPr>
              <a:t>Communal traditional supports</a:t>
            </a:r>
            <a:endParaRPr lang="en-US" sz="1400" b="1" dirty="0">
              <a:solidFill>
                <a:schemeClr val="dk1"/>
              </a:solidFill>
              <a:latin typeface="Garamond" pitchFamily="18" charset="0"/>
              <a:ea typeface="+mn-ea"/>
              <a:cs typeface="+mn-cs"/>
            </a:endParaRPr>
          </a:p>
        </p:txBody>
      </p:sp>
      <p:sp>
        <p:nvSpPr>
          <p:cNvPr id="15378" name="Text Box 20"/>
          <p:cNvSpPr txBox="1">
            <a:spLocks noChangeArrowheads="1"/>
          </p:cNvSpPr>
          <p:nvPr/>
        </p:nvSpPr>
        <p:spPr bwMode="auto">
          <a:xfrm>
            <a:off x="5638800" y="1981200"/>
            <a:ext cx="3200400" cy="116681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GB" sz="1400" b="1" dirty="0">
                <a:solidFill>
                  <a:schemeClr val="dk1"/>
                </a:solidFill>
                <a:latin typeface="Garamond" pitchFamily="18" charset="0"/>
                <a:ea typeface="+mn-ea"/>
                <a:cs typeface="+mn-cs"/>
              </a:rPr>
              <a:t>Basic mental health care by PHC workers</a:t>
            </a:r>
          </a:p>
          <a:p>
            <a:pPr defTabSz="914179">
              <a:buFont typeface="Arial" pitchFamily="34" charset="0"/>
              <a:buChar char="•"/>
              <a:defRPr/>
            </a:pPr>
            <a:r>
              <a:rPr lang="en-GB" sz="1400" b="1" dirty="0">
                <a:solidFill>
                  <a:schemeClr val="dk1"/>
                </a:solidFill>
                <a:latin typeface="Garamond" pitchFamily="18" charset="0"/>
                <a:ea typeface="+mn-ea"/>
                <a:cs typeface="+mn-cs"/>
              </a:rPr>
              <a:t>Basic counselling/social work by community workers</a:t>
            </a:r>
          </a:p>
          <a:p>
            <a:pPr defTabSz="914179">
              <a:buFont typeface="Arial" pitchFamily="34" charset="0"/>
              <a:buChar char="•"/>
              <a:defRPr/>
            </a:pPr>
            <a:r>
              <a:rPr lang="en-GB" sz="1400" b="1" dirty="0">
                <a:solidFill>
                  <a:schemeClr val="dk1"/>
                </a:solidFill>
                <a:latin typeface="Garamond" pitchFamily="18" charset="0"/>
                <a:ea typeface="+mn-ea"/>
                <a:cs typeface="+mn-cs"/>
              </a:rPr>
              <a:t>Psychological </a:t>
            </a:r>
            <a:r>
              <a:rPr lang="en-GB" sz="1400" b="1" dirty="0" smtClean="0">
                <a:solidFill>
                  <a:schemeClr val="dk1"/>
                </a:solidFill>
                <a:latin typeface="Garamond" pitchFamily="18" charset="0"/>
                <a:ea typeface="+mn-ea"/>
                <a:cs typeface="+mn-cs"/>
              </a:rPr>
              <a:t>First </a:t>
            </a:r>
            <a:r>
              <a:rPr lang="en-GB" sz="1400" b="1" dirty="0">
                <a:solidFill>
                  <a:schemeClr val="dk1"/>
                </a:solidFill>
                <a:latin typeface="Garamond" pitchFamily="18" charset="0"/>
              </a:rPr>
              <a:t>A</a:t>
            </a:r>
            <a:r>
              <a:rPr lang="en-GB" sz="1400" b="1" dirty="0" smtClean="0">
                <a:solidFill>
                  <a:schemeClr val="dk1"/>
                </a:solidFill>
                <a:latin typeface="Garamond" pitchFamily="18" charset="0"/>
                <a:ea typeface="+mn-ea"/>
                <a:cs typeface="+mn-cs"/>
              </a:rPr>
              <a:t>id</a:t>
            </a:r>
            <a:endParaRPr lang="en-US" sz="1400" b="1" dirty="0">
              <a:solidFill>
                <a:schemeClr val="dk1"/>
              </a:solidFill>
              <a:latin typeface="Garamond" pitchFamily="18" charset="0"/>
              <a:ea typeface="+mn-ea"/>
              <a:cs typeface="+mn-cs"/>
            </a:endParaRPr>
          </a:p>
        </p:txBody>
      </p:sp>
      <p:sp>
        <p:nvSpPr>
          <p:cNvPr id="15379" name="Text Box 21"/>
          <p:cNvSpPr txBox="1">
            <a:spLocks noChangeArrowheads="1"/>
          </p:cNvSpPr>
          <p:nvPr/>
        </p:nvSpPr>
        <p:spPr bwMode="auto">
          <a:xfrm>
            <a:off x="4800600" y="762000"/>
            <a:ext cx="4038600" cy="9144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Mental health care by specialized mental health staff (psychiatric nurse, psychologist </a:t>
            </a:r>
            <a:r>
              <a:rPr lang="en-US" sz="1400" b="1" dirty="0" err="1">
                <a:solidFill>
                  <a:schemeClr val="dk1"/>
                </a:solidFill>
                <a:latin typeface="Garamond" pitchFamily="18" charset="0"/>
                <a:ea typeface="+mn-ea"/>
                <a:cs typeface="+mn-cs"/>
              </a:rPr>
              <a:t>etc</a:t>
            </a:r>
            <a:r>
              <a:rPr lang="en-US" sz="1400" b="1" dirty="0" smtClean="0">
                <a:solidFill>
                  <a:schemeClr val="dk1"/>
                </a:solidFill>
                <a:latin typeface="Garamond" pitchFamily="18" charset="0"/>
                <a:ea typeface="+mn-ea"/>
                <a:cs typeface="+mn-cs"/>
              </a:rPr>
              <a:t>)</a:t>
            </a:r>
          </a:p>
          <a:p>
            <a:pPr defTabSz="914179">
              <a:buFont typeface="Arial" pitchFamily="34" charset="0"/>
              <a:buChar char="•"/>
              <a:defRPr/>
            </a:pPr>
            <a:r>
              <a:rPr lang="en-US" sz="1400" b="1" dirty="0" smtClean="0">
                <a:solidFill>
                  <a:schemeClr val="dk1"/>
                </a:solidFill>
                <a:latin typeface="Garamond" pitchFamily="18" charset="0"/>
              </a:rPr>
              <a:t>Trained PHC /</a:t>
            </a:r>
            <a:r>
              <a:rPr lang="en-US" sz="1400" b="1" dirty="0">
                <a:solidFill>
                  <a:schemeClr val="dk1"/>
                </a:solidFill>
                <a:latin typeface="Garamond" pitchFamily="18" charset="0"/>
              </a:rPr>
              <a:t>F</a:t>
            </a:r>
            <a:r>
              <a:rPr lang="en-US" sz="1400" b="1" dirty="0" smtClean="0">
                <a:solidFill>
                  <a:schemeClr val="dk1"/>
                </a:solidFill>
                <a:latin typeface="Garamond" pitchFamily="18" charset="0"/>
              </a:rPr>
              <a:t>amily doctors</a:t>
            </a:r>
            <a:endParaRPr lang="en-US" sz="1400" b="1" dirty="0">
              <a:solidFill>
                <a:schemeClr val="dk1"/>
              </a:solidFill>
              <a:latin typeface="Garamond" pitchFamily="18" charset="0"/>
              <a:ea typeface="+mn-ea"/>
              <a:cs typeface="+mn-cs"/>
            </a:endParaRPr>
          </a:p>
          <a:p>
            <a:pPr defTabSz="914179">
              <a:defRPr/>
            </a:pPr>
            <a:endParaRPr lang="en-US" sz="1400" b="1" dirty="0">
              <a:solidFill>
                <a:schemeClr val="dk1"/>
              </a:solidFill>
              <a:latin typeface="Garamond" pitchFamily="18" charset="0"/>
              <a:ea typeface="+mn-ea"/>
              <a:cs typeface="+mn-cs"/>
            </a:endParaRPr>
          </a:p>
        </p:txBody>
      </p:sp>
      <p:sp>
        <p:nvSpPr>
          <p:cNvPr id="594982" name="Rectangle 2"/>
          <p:cNvSpPr>
            <a:spLocks noChangeArrowheads="1"/>
          </p:cNvSpPr>
          <p:nvPr/>
        </p:nvSpPr>
        <p:spPr bwMode="auto">
          <a:xfrm>
            <a:off x="385763" y="-228600"/>
            <a:ext cx="8758237" cy="1143000"/>
          </a:xfrm>
          <a:prstGeom prst="rect">
            <a:avLst/>
          </a:prstGeom>
          <a:noFill/>
          <a:ln w="9525">
            <a:noFill/>
            <a:miter lim="800000"/>
            <a:headEnd/>
            <a:tailEnd/>
          </a:ln>
          <a:effectLst>
            <a:outerShdw blurRad="63500" dist="17961" dir="2700000" algn="ctr" rotWithShape="0">
              <a:srgbClr val="96CCEE">
                <a:alpha val="74998"/>
              </a:srgbClr>
            </a:outerShdw>
          </a:effectLst>
        </p:spPr>
        <p:txBody>
          <a:bodyPr lIns="91424" tIns="45712" rIns="91424" bIns="45712" anchor="ctr"/>
          <a:lstStyle/>
          <a:p>
            <a:pPr algn="ctr" defTabSz="914179">
              <a:defRPr/>
            </a:pPr>
            <a:endParaRPr lang="en-US" dirty="0">
              <a:ea typeface="+mn-ea"/>
            </a:endParaRPr>
          </a:p>
        </p:txBody>
      </p:sp>
      <p:sp>
        <p:nvSpPr>
          <p:cNvPr id="22" name="Rectangle 21"/>
          <p:cNvSpPr>
            <a:spLocks noChangeArrowheads="1"/>
          </p:cNvSpPr>
          <p:nvPr/>
        </p:nvSpPr>
        <p:spPr bwMode="auto">
          <a:xfrm rot="-3183509">
            <a:off x="41275" y="1322388"/>
            <a:ext cx="3146425" cy="523875"/>
          </a:xfrm>
          <a:prstGeom prst="rect">
            <a:avLst/>
          </a:prstGeom>
          <a:gradFill rotWithShape="1">
            <a:gsLst>
              <a:gs pos="0">
                <a:srgbClr val="CFFFFF"/>
              </a:gs>
              <a:gs pos="35001">
                <a:srgbClr val="DDFEFF"/>
              </a:gs>
              <a:gs pos="100000">
                <a:srgbClr val="F0FFFF"/>
              </a:gs>
            </a:gsLst>
            <a:lin ang="16200000" scaled="1"/>
          </a:gradFill>
          <a:ln w="9525">
            <a:solidFill>
              <a:srgbClr val="B6DCDF"/>
            </a:solidFill>
            <a:miter lim="800000"/>
            <a:headEnd/>
            <a:tailEnd/>
          </a:ln>
          <a:effectLst>
            <a:outerShdw blurRad="63500" dist="20000" dir="5400000" rotWithShape="0">
              <a:srgbClr val="000000">
                <a:alpha val="37999"/>
              </a:srgbClr>
            </a:outerShdw>
          </a:effectLst>
        </p:spPr>
        <p:txBody>
          <a:bodyPr wrap="none">
            <a:spAutoFit/>
          </a:bodyPr>
          <a:lstStyle/>
          <a:p>
            <a:pPr algn="ctr" defTabSz="914179">
              <a:defRPr/>
            </a:pPr>
            <a:r>
              <a:rPr lang="en-GB" sz="2400" b="1" dirty="0">
                <a:solidFill>
                  <a:schemeClr val="dk1"/>
                </a:solidFill>
                <a:latin typeface="Garamond" pitchFamily="18" charset="0"/>
                <a:ea typeface="+mn-ea"/>
                <a:cs typeface="+mn-cs"/>
              </a:rPr>
              <a:t>Intervention</a:t>
            </a:r>
            <a:r>
              <a:rPr lang="en-GB" sz="2800" b="1" dirty="0">
                <a:solidFill>
                  <a:schemeClr val="dk1"/>
                </a:solidFill>
                <a:latin typeface="Garamond" pitchFamily="18" charset="0"/>
                <a:ea typeface="+mn-ea"/>
                <a:cs typeface="+mn-cs"/>
              </a:rPr>
              <a:t> pyramid</a:t>
            </a:r>
            <a:endParaRPr lang="en-US" sz="2800" b="1" dirty="0">
              <a:solidFill>
                <a:schemeClr val="dk1"/>
              </a:solidFill>
              <a:latin typeface="Garamond" pitchFamily="18" charset="0"/>
              <a:ea typeface="+mn-ea"/>
              <a:cs typeface="+mn-cs"/>
            </a:endParaRPr>
          </a:p>
        </p:txBody>
      </p:sp>
    </p:spTree>
    <p:extLst>
      <p:ext uri="{BB962C8B-B14F-4D97-AF65-F5344CB8AC3E}">
        <p14:creationId xmlns:p14="http://schemas.microsoft.com/office/powerpoint/2010/main" val="8985973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What comes to </a:t>
            </a:r>
            <a:r>
              <a:rPr lang="en-US" dirty="0" smtClean="0"/>
              <a:t>mind </a:t>
            </a:r>
            <a:r>
              <a:rPr lang="en-US" dirty="0"/>
              <a:t>when you hear</a:t>
            </a:r>
          </a:p>
          <a:p>
            <a:endParaRPr lang="en-US" dirty="0" smtClean="0"/>
          </a:p>
          <a:p>
            <a:pPr marL="0" indent="0" algn="ctr">
              <a:buNone/>
            </a:pPr>
            <a:r>
              <a:rPr lang="en-US" b="1" dirty="0" smtClean="0"/>
              <a:t>Psychological First Aid?</a:t>
            </a:r>
          </a:p>
          <a:p>
            <a:pPr marL="0" indent="0" algn="ctr">
              <a:buNone/>
            </a:pPr>
            <a:endParaRPr lang="en-US" b="1" dirty="0"/>
          </a:p>
        </p:txBody>
      </p:sp>
    </p:spTree>
    <p:extLst>
      <p:ext uri="{BB962C8B-B14F-4D97-AF65-F5344CB8AC3E}">
        <p14:creationId xmlns:p14="http://schemas.microsoft.com/office/powerpoint/2010/main" val="20725175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Psychological First Aid</a:t>
            </a:r>
            <a:br>
              <a:rPr lang="en-GB" dirty="0"/>
            </a:br>
            <a:r>
              <a:rPr lang="en-GB" sz="2000" dirty="0"/>
              <a:t>http://</a:t>
            </a:r>
            <a:r>
              <a:rPr lang="en-GB" sz="2000" dirty="0" err="1"/>
              <a:t>www.who.int</a:t>
            </a:r>
            <a:r>
              <a:rPr lang="en-GB" sz="2000" dirty="0"/>
              <a:t>/</a:t>
            </a:r>
            <a:r>
              <a:rPr lang="en-GB" sz="2000" dirty="0" err="1"/>
              <a:t>mental_health</a:t>
            </a:r>
            <a:r>
              <a:rPr lang="en-GB" sz="2000" dirty="0"/>
              <a:t>/publications/</a:t>
            </a:r>
            <a:r>
              <a:rPr lang="en-GB" sz="2000" dirty="0" err="1"/>
              <a:t>guide_field_workers</a:t>
            </a:r>
            <a:r>
              <a:rPr lang="en-GB" sz="2000" dirty="0"/>
              <a:t>/en/</a:t>
            </a:r>
            <a:endParaRPr lang="en-GB" sz="2000" dirty="0"/>
          </a:p>
        </p:txBody>
      </p:sp>
      <p:sp>
        <p:nvSpPr>
          <p:cNvPr id="3" name="Content Placeholder 2"/>
          <p:cNvSpPr>
            <a:spLocks noGrp="1"/>
          </p:cNvSpPr>
          <p:nvPr>
            <p:ph sz="half" idx="1"/>
          </p:nvPr>
        </p:nvSpPr>
        <p:spPr/>
        <p:txBody>
          <a:bodyPr/>
          <a:lstStyle/>
          <a:p>
            <a:r>
              <a:rPr lang="en-AU" dirty="0"/>
              <a:t>A description of a humane, supportive response to a fellow human being who is suffering and who may need support</a:t>
            </a:r>
            <a:endParaRPr lang="en-GB" dirty="0"/>
          </a:p>
        </p:txBody>
      </p:sp>
      <p:pic>
        <p:nvPicPr>
          <p:cNvPr id="5" name="Content Placeholder 4"/>
          <p:cNvPicPr>
            <a:picLocks noGrp="1" noChangeAspect="1"/>
          </p:cNvPicPr>
          <p:nvPr>
            <p:ph sz="half" idx="2"/>
          </p:nvPr>
        </p:nvPicPr>
        <p:blipFill>
          <a:blip r:embed="rId2"/>
          <a:srcRect l="5384" r="5384"/>
          <a:stretch>
            <a:fillRect/>
          </a:stretch>
        </p:blipFill>
        <p:spPr/>
      </p:pic>
    </p:spTree>
    <p:extLst>
      <p:ext uri="{BB962C8B-B14F-4D97-AF65-F5344CB8AC3E}">
        <p14:creationId xmlns:p14="http://schemas.microsoft.com/office/powerpoint/2010/main" val="3759803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Psychological First Aid (PFA) is:</a:t>
            </a:r>
            <a:endParaRPr lang="en-US" b="1" dirty="0"/>
          </a:p>
        </p:txBody>
      </p:sp>
      <p:sp>
        <p:nvSpPr>
          <p:cNvPr id="3" name="Content Placeholder 2"/>
          <p:cNvSpPr>
            <a:spLocks noGrp="1"/>
          </p:cNvSpPr>
          <p:nvPr>
            <p:ph idx="1"/>
          </p:nvPr>
        </p:nvSpPr>
        <p:spPr/>
        <p:txBody>
          <a:bodyPr>
            <a:normAutofit fontScale="92500" lnSpcReduction="20000"/>
          </a:bodyPr>
          <a:lstStyle/>
          <a:p>
            <a:pPr marL="636588" indent="-457200" defTabSz="914400">
              <a:spcBef>
                <a:spcPts val="600"/>
              </a:spcBef>
              <a:defRPr/>
            </a:pPr>
            <a:r>
              <a:rPr lang="en-US" dirty="0" smtClean="0"/>
              <a:t>Providing </a:t>
            </a:r>
            <a:r>
              <a:rPr lang="en-US" dirty="0"/>
              <a:t>practical care and support that </a:t>
            </a:r>
            <a:r>
              <a:rPr lang="en-US" dirty="0" smtClean="0"/>
              <a:t>does not intrude</a:t>
            </a:r>
          </a:p>
          <a:p>
            <a:pPr marL="636588" indent="-457200" defTabSz="914400">
              <a:spcBef>
                <a:spcPts val="600"/>
              </a:spcBef>
              <a:defRPr/>
            </a:pPr>
            <a:r>
              <a:rPr lang="en-US" dirty="0" smtClean="0"/>
              <a:t>Assessing </a:t>
            </a:r>
            <a:r>
              <a:rPr lang="en-US" dirty="0"/>
              <a:t>needs and </a:t>
            </a:r>
            <a:r>
              <a:rPr lang="en-US" dirty="0" smtClean="0"/>
              <a:t>concerns</a:t>
            </a:r>
          </a:p>
          <a:p>
            <a:pPr marL="636588" indent="-457200" defTabSz="914400">
              <a:spcBef>
                <a:spcPts val="600"/>
              </a:spcBef>
              <a:defRPr/>
            </a:pPr>
            <a:r>
              <a:rPr lang="en-US" dirty="0" smtClean="0"/>
              <a:t>Helping </a:t>
            </a:r>
            <a:r>
              <a:rPr lang="en-US" dirty="0"/>
              <a:t>people to access basic needs (e.g. food and water, information</a:t>
            </a:r>
            <a:r>
              <a:rPr lang="en-US" dirty="0" smtClean="0"/>
              <a:t>)</a:t>
            </a:r>
          </a:p>
          <a:p>
            <a:pPr marL="636588" indent="-457200" defTabSz="914400">
              <a:spcBef>
                <a:spcPts val="600"/>
              </a:spcBef>
              <a:defRPr/>
            </a:pPr>
            <a:r>
              <a:rPr lang="en-US" dirty="0" smtClean="0"/>
              <a:t>Comforting </a:t>
            </a:r>
            <a:r>
              <a:rPr lang="en-US" dirty="0"/>
              <a:t>people and helping them to feel </a:t>
            </a:r>
            <a:r>
              <a:rPr lang="en-US" dirty="0" smtClean="0"/>
              <a:t>calm</a:t>
            </a:r>
          </a:p>
          <a:p>
            <a:pPr marL="636588" indent="-457200" defTabSz="914400">
              <a:spcBef>
                <a:spcPts val="600"/>
              </a:spcBef>
              <a:defRPr/>
            </a:pPr>
            <a:r>
              <a:rPr lang="en-US" dirty="0" smtClean="0"/>
              <a:t>Helping </a:t>
            </a:r>
            <a:r>
              <a:rPr lang="en-US" dirty="0"/>
              <a:t>people connect to information, services and social </a:t>
            </a:r>
            <a:r>
              <a:rPr lang="en-US" dirty="0" smtClean="0"/>
              <a:t>supports</a:t>
            </a:r>
          </a:p>
          <a:p>
            <a:pPr marL="636588" indent="-457200" defTabSz="914400">
              <a:spcBef>
                <a:spcPts val="600"/>
              </a:spcBef>
              <a:defRPr/>
            </a:pPr>
            <a:r>
              <a:rPr lang="en-US" dirty="0" smtClean="0"/>
              <a:t>Protecting </a:t>
            </a:r>
            <a:r>
              <a:rPr lang="en-US" dirty="0"/>
              <a:t>people from further harm</a:t>
            </a:r>
            <a:endParaRPr lang="en-US" sz="1400" i="1" dirty="0"/>
          </a:p>
          <a:p>
            <a:endParaRPr lang="en-US" dirty="0"/>
          </a:p>
        </p:txBody>
      </p:sp>
    </p:spTree>
    <p:extLst>
      <p:ext uri="{BB962C8B-B14F-4D97-AF65-F5344CB8AC3E}">
        <p14:creationId xmlns:p14="http://schemas.microsoft.com/office/powerpoint/2010/main" val="35860926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PFA is </a:t>
            </a:r>
            <a:r>
              <a:rPr lang="en-AU" i="1" u="sng" dirty="0"/>
              <a:t>not</a:t>
            </a:r>
            <a:r>
              <a:rPr lang="en-AU" dirty="0"/>
              <a:t>....</a:t>
            </a:r>
            <a:endParaRPr lang="en-US" dirty="0"/>
          </a:p>
        </p:txBody>
      </p:sp>
      <p:sp>
        <p:nvSpPr>
          <p:cNvPr id="3" name="Content Placeholder 2"/>
          <p:cNvSpPr>
            <a:spLocks noGrp="1"/>
          </p:cNvSpPr>
          <p:nvPr>
            <p:ph idx="1"/>
          </p:nvPr>
        </p:nvSpPr>
        <p:spPr/>
        <p:txBody>
          <a:bodyPr>
            <a:normAutofit lnSpcReduction="10000"/>
          </a:bodyPr>
          <a:lstStyle/>
          <a:p>
            <a:pPr>
              <a:lnSpc>
                <a:spcPct val="90000"/>
              </a:lnSpc>
              <a:defRPr/>
            </a:pPr>
            <a:r>
              <a:rPr lang="en-US" dirty="0"/>
              <a:t>It is NOT something only professionals can do</a:t>
            </a:r>
          </a:p>
          <a:p>
            <a:pPr>
              <a:lnSpc>
                <a:spcPct val="90000"/>
              </a:lnSpc>
              <a:defRPr/>
            </a:pPr>
            <a:r>
              <a:rPr lang="en-US" dirty="0"/>
              <a:t>It is NOT professional counseling</a:t>
            </a:r>
          </a:p>
          <a:p>
            <a:pPr>
              <a:lnSpc>
                <a:spcPct val="90000"/>
              </a:lnSpc>
              <a:defRPr/>
            </a:pPr>
            <a:r>
              <a:rPr lang="en-US" dirty="0"/>
              <a:t>It is NOT psychological debriefing</a:t>
            </a:r>
          </a:p>
          <a:p>
            <a:pPr>
              <a:lnSpc>
                <a:spcPct val="90000"/>
              </a:lnSpc>
              <a:defRPr/>
            </a:pPr>
            <a:r>
              <a:rPr lang="en-US" dirty="0"/>
              <a:t>It is NOT asking someone to analyze what happened to them or to put time and events in order</a:t>
            </a:r>
          </a:p>
          <a:p>
            <a:pPr>
              <a:lnSpc>
                <a:spcPct val="90000"/>
              </a:lnSpc>
              <a:defRPr/>
            </a:pPr>
            <a:r>
              <a:rPr lang="en-US" dirty="0"/>
              <a:t>It is NOT pressing people to tell you their story</a:t>
            </a:r>
          </a:p>
          <a:p>
            <a:pPr>
              <a:lnSpc>
                <a:spcPct val="90000"/>
              </a:lnSpc>
              <a:defRPr/>
            </a:pPr>
            <a:r>
              <a:rPr lang="en-US" dirty="0"/>
              <a:t>It is NOT asking people details about how they </a:t>
            </a:r>
            <a:br>
              <a:rPr lang="en-US" dirty="0"/>
            </a:br>
            <a:r>
              <a:rPr lang="en-US" dirty="0"/>
              <a:t>feel or what happened</a:t>
            </a:r>
          </a:p>
          <a:p>
            <a:endParaRPr lang="en-US" dirty="0"/>
          </a:p>
        </p:txBody>
      </p:sp>
    </p:spTree>
    <p:extLst>
      <p:ext uri="{BB962C8B-B14F-4D97-AF65-F5344CB8AC3E}">
        <p14:creationId xmlns:p14="http://schemas.microsoft.com/office/powerpoint/2010/main" val="1876067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Who is PFA for?</a:t>
            </a:r>
            <a:endParaRPr lang="en-US" dirty="0"/>
          </a:p>
        </p:txBody>
      </p:sp>
      <p:sp>
        <p:nvSpPr>
          <p:cNvPr id="3" name="Content Placeholder 2"/>
          <p:cNvSpPr>
            <a:spLocks noGrp="1"/>
          </p:cNvSpPr>
          <p:nvPr>
            <p:ph idx="1"/>
          </p:nvPr>
        </p:nvSpPr>
        <p:spPr/>
        <p:txBody>
          <a:bodyPr>
            <a:normAutofit/>
          </a:bodyPr>
          <a:lstStyle/>
          <a:p>
            <a:pPr>
              <a:defRPr/>
            </a:pPr>
            <a:r>
              <a:rPr lang="en-US" dirty="0"/>
              <a:t>PFA is for very distressed people who have been recently exposed to an extremely distressing event.  </a:t>
            </a:r>
          </a:p>
          <a:p>
            <a:pPr>
              <a:defRPr/>
            </a:pPr>
            <a:r>
              <a:rPr lang="en-US" dirty="0"/>
              <a:t>It can be provided to children and adults</a:t>
            </a:r>
          </a:p>
          <a:p>
            <a:pPr>
              <a:defRPr/>
            </a:pPr>
            <a:r>
              <a:rPr lang="en-US" dirty="0"/>
              <a:t>Not everyone who experiences a crisis event will need or want PFA.  Do not force help on people who do not want it</a:t>
            </a:r>
          </a:p>
          <a:p>
            <a:pPr>
              <a:defRPr/>
            </a:pPr>
            <a:r>
              <a:rPr lang="en-US" dirty="0">
                <a:solidFill>
                  <a:srgbClr val="FF0000"/>
                </a:solidFill>
              </a:rPr>
              <a:t>PFA is not </a:t>
            </a:r>
            <a:r>
              <a:rPr lang="en-US" dirty="0" smtClean="0">
                <a:solidFill>
                  <a:srgbClr val="FF0000"/>
                </a:solidFill>
              </a:rPr>
              <a:t>necessarily </a:t>
            </a:r>
            <a:r>
              <a:rPr lang="en-US" dirty="0">
                <a:solidFill>
                  <a:srgbClr val="FF0000"/>
                </a:solidFill>
              </a:rPr>
              <a:t>for </a:t>
            </a:r>
            <a:r>
              <a:rPr lang="en-US" dirty="0" smtClean="0">
                <a:solidFill>
                  <a:srgbClr val="FF0000"/>
                </a:solidFill>
              </a:rPr>
              <a:t>everybody</a:t>
            </a:r>
            <a:endParaRPr lang="en-US" dirty="0">
              <a:solidFill>
                <a:srgbClr val="FF0000"/>
              </a:solidFill>
            </a:endParaRPr>
          </a:p>
          <a:p>
            <a:endParaRPr lang="en-US" dirty="0"/>
          </a:p>
        </p:txBody>
      </p:sp>
    </p:spTree>
    <p:extLst>
      <p:ext uri="{BB962C8B-B14F-4D97-AF65-F5344CB8AC3E}">
        <p14:creationId xmlns:p14="http://schemas.microsoft.com/office/powerpoint/2010/main" val="340515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err="1"/>
              <a:t>Who</a:t>
            </a:r>
            <a:r>
              <a:rPr lang="nl-NL" dirty="0"/>
              <a:t> </a:t>
            </a:r>
            <a:r>
              <a:rPr lang="nl-NL" dirty="0" err="1"/>
              <a:t>needs</a:t>
            </a:r>
            <a:r>
              <a:rPr lang="nl-NL" dirty="0"/>
              <a:t> more support </a:t>
            </a:r>
            <a:r>
              <a:rPr lang="nl-NL" dirty="0" err="1"/>
              <a:t>than</a:t>
            </a:r>
            <a:r>
              <a:rPr lang="nl-NL" dirty="0"/>
              <a:t> </a:t>
            </a:r>
            <a:r>
              <a:rPr lang="nl-NL" dirty="0" err="1" smtClean="0"/>
              <a:t>only</a:t>
            </a:r>
            <a:r>
              <a:rPr lang="nl-NL" dirty="0" smtClean="0"/>
              <a:t> PFA?</a:t>
            </a:r>
            <a:endParaRPr lang="en-US" dirty="0"/>
          </a:p>
        </p:txBody>
      </p:sp>
      <p:sp>
        <p:nvSpPr>
          <p:cNvPr id="3" name="Content Placeholder 2"/>
          <p:cNvSpPr>
            <a:spLocks noGrp="1"/>
          </p:cNvSpPr>
          <p:nvPr>
            <p:ph idx="1"/>
          </p:nvPr>
        </p:nvSpPr>
        <p:spPr/>
        <p:txBody>
          <a:bodyPr/>
          <a:lstStyle/>
          <a:p>
            <a:pPr>
              <a:buClr>
                <a:srgbClr val="000000"/>
              </a:buClr>
              <a:buFont typeface="Times New Roman" charset="0"/>
              <a:buChar char="•"/>
              <a:defRPr/>
            </a:pPr>
            <a:r>
              <a:rPr lang="nl-NL" dirty="0">
                <a:solidFill>
                  <a:srgbClr val="000000"/>
                </a:solidFill>
                <a:latin typeface="+mj-lt"/>
              </a:rPr>
              <a:t>People </a:t>
            </a:r>
            <a:r>
              <a:rPr lang="nl-NL" dirty="0" err="1">
                <a:solidFill>
                  <a:srgbClr val="000000"/>
                </a:solidFill>
                <a:latin typeface="+mj-lt"/>
              </a:rPr>
              <a:t>with</a:t>
            </a:r>
            <a:r>
              <a:rPr lang="nl-NL" dirty="0">
                <a:solidFill>
                  <a:srgbClr val="000000"/>
                </a:solidFill>
                <a:latin typeface="+mj-lt"/>
              </a:rPr>
              <a:t> </a:t>
            </a:r>
            <a:r>
              <a:rPr lang="nl-NL" dirty="0" err="1">
                <a:solidFill>
                  <a:srgbClr val="000000"/>
                </a:solidFill>
                <a:latin typeface="+mj-lt"/>
              </a:rPr>
              <a:t>serious</a:t>
            </a:r>
            <a:r>
              <a:rPr lang="nl-NL" dirty="0">
                <a:solidFill>
                  <a:srgbClr val="000000"/>
                </a:solidFill>
                <a:latin typeface="+mj-lt"/>
              </a:rPr>
              <a:t> life-</a:t>
            </a:r>
            <a:r>
              <a:rPr lang="nl-NL" dirty="0" err="1">
                <a:solidFill>
                  <a:srgbClr val="000000"/>
                </a:solidFill>
                <a:latin typeface="+mj-lt"/>
              </a:rPr>
              <a:t>threatening</a:t>
            </a:r>
            <a:r>
              <a:rPr lang="nl-NL" dirty="0">
                <a:solidFill>
                  <a:srgbClr val="000000"/>
                </a:solidFill>
                <a:latin typeface="+mj-lt"/>
              </a:rPr>
              <a:t> </a:t>
            </a:r>
            <a:r>
              <a:rPr lang="nl-NL" dirty="0" err="1">
                <a:solidFill>
                  <a:srgbClr val="000000"/>
                </a:solidFill>
                <a:latin typeface="+mj-lt"/>
              </a:rPr>
              <a:t>injuries</a:t>
            </a:r>
            <a:endParaRPr lang="nl-NL" dirty="0">
              <a:solidFill>
                <a:srgbClr val="000000"/>
              </a:solidFill>
              <a:latin typeface="+mj-lt"/>
            </a:endParaRPr>
          </a:p>
          <a:p>
            <a:pPr>
              <a:buClr>
                <a:srgbClr val="000000"/>
              </a:buClr>
              <a:buFont typeface="Times New Roman" charset="0"/>
              <a:buChar char="•"/>
              <a:defRPr/>
            </a:pPr>
            <a:r>
              <a:rPr lang="nl-NL" dirty="0">
                <a:solidFill>
                  <a:srgbClr val="000000"/>
                </a:solidFill>
                <a:latin typeface="+mj-lt"/>
              </a:rPr>
              <a:t>People </a:t>
            </a:r>
            <a:r>
              <a:rPr lang="nl-NL" dirty="0" err="1">
                <a:solidFill>
                  <a:srgbClr val="000000"/>
                </a:solidFill>
                <a:latin typeface="+mj-lt"/>
              </a:rPr>
              <a:t>so</a:t>
            </a:r>
            <a:r>
              <a:rPr lang="nl-NL" dirty="0">
                <a:solidFill>
                  <a:srgbClr val="000000"/>
                </a:solidFill>
                <a:latin typeface="+mj-lt"/>
              </a:rPr>
              <a:t> </a:t>
            </a:r>
            <a:r>
              <a:rPr lang="nl-NL" dirty="0" err="1">
                <a:solidFill>
                  <a:srgbClr val="000000"/>
                </a:solidFill>
                <a:latin typeface="+mj-lt"/>
              </a:rPr>
              <a:t>upset</a:t>
            </a:r>
            <a:r>
              <a:rPr lang="nl-NL" dirty="0">
                <a:solidFill>
                  <a:srgbClr val="000000"/>
                </a:solidFill>
                <a:latin typeface="+mj-lt"/>
              </a:rPr>
              <a:t> </a:t>
            </a:r>
            <a:r>
              <a:rPr lang="nl-NL" dirty="0" err="1">
                <a:solidFill>
                  <a:srgbClr val="000000"/>
                </a:solidFill>
                <a:latin typeface="+mj-lt"/>
              </a:rPr>
              <a:t>they</a:t>
            </a:r>
            <a:r>
              <a:rPr lang="nl-NL" dirty="0">
                <a:solidFill>
                  <a:srgbClr val="000000"/>
                </a:solidFill>
                <a:latin typeface="+mj-lt"/>
              </a:rPr>
              <a:t> </a:t>
            </a:r>
            <a:r>
              <a:rPr lang="nl-NL" dirty="0" err="1">
                <a:solidFill>
                  <a:srgbClr val="000000"/>
                </a:solidFill>
                <a:latin typeface="+mj-lt"/>
              </a:rPr>
              <a:t>cannot</a:t>
            </a:r>
            <a:r>
              <a:rPr lang="nl-NL" dirty="0">
                <a:solidFill>
                  <a:srgbClr val="000000"/>
                </a:solidFill>
                <a:latin typeface="+mj-lt"/>
              </a:rPr>
              <a:t> care </a:t>
            </a:r>
            <a:r>
              <a:rPr lang="nl-NL" dirty="0" err="1">
                <a:solidFill>
                  <a:srgbClr val="000000"/>
                </a:solidFill>
                <a:latin typeface="+mj-lt"/>
              </a:rPr>
              <a:t>for</a:t>
            </a:r>
            <a:r>
              <a:rPr lang="nl-NL" dirty="0">
                <a:solidFill>
                  <a:srgbClr val="000000"/>
                </a:solidFill>
                <a:latin typeface="+mj-lt"/>
              </a:rPr>
              <a:t> </a:t>
            </a:r>
            <a:r>
              <a:rPr lang="nl-NL" dirty="0" err="1">
                <a:solidFill>
                  <a:srgbClr val="000000"/>
                </a:solidFill>
                <a:latin typeface="+mj-lt"/>
              </a:rPr>
              <a:t>themselves</a:t>
            </a:r>
            <a:r>
              <a:rPr lang="nl-NL" dirty="0">
                <a:solidFill>
                  <a:srgbClr val="000000"/>
                </a:solidFill>
                <a:latin typeface="+mj-lt"/>
              </a:rPr>
              <a:t> or </a:t>
            </a:r>
            <a:r>
              <a:rPr lang="nl-NL" dirty="0" err="1">
                <a:solidFill>
                  <a:srgbClr val="000000"/>
                </a:solidFill>
                <a:latin typeface="+mj-lt"/>
              </a:rPr>
              <a:t>their</a:t>
            </a:r>
            <a:r>
              <a:rPr lang="nl-NL" dirty="0">
                <a:solidFill>
                  <a:srgbClr val="000000"/>
                </a:solidFill>
                <a:latin typeface="+mj-lt"/>
              </a:rPr>
              <a:t> </a:t>
            </a:r>
            <a:r>
              <a:rPr lang="nl-NL" dirty="0" err="1">
                <a:solidFill>
                  <a:srgbClr val="000000"/>
                </a:solidFill>
                <a:latin typeface="+mj-lt"/>
              </a:rPr>
              <a:t>children</a:t>
            </a:r>
            <a:endParaRPr lang="nl-NL" dirty="0">
              <a:solidFill>
                <a:srgbClr val="000000"/>
              </a:solidFill>
              <a:latin typeface="+mj-lt"/>
            </a:endParaRPr>
          </a:p>
          <a:p>
            <a:pPr>
              <a:buClr>
                <a:srgbClr val="000000"/>
              </a:buClr>
              <a:buFont typeface="Times New Roman" charset="0"/>
              <a:buChar char="•"/>
              <a:defRPr/>
            </a:pPr>
            <a:r>
              <a:rPr lang="nl-NL" dirty="0">
                <a:solidFill>
                  <a:srgbClr val="000000"/>
                </a:solidFill>
                <a:latin typeface="+mj-lt"/>
              </a:rPr>
              <a:t>People </a:t>
            </a:r>
            <a:r>
              <a:rPr lang="nl-NL" dirty="0" err="1">
                <a:solidFill>
                  <a:srgbClr val="000000"/>
                </a:solidFill>
                <a:latin typeface="+mj-lt"/>
              </a:rPr>
              <a:t>who</a:t>
            </a:r>
            <a:r>
              <a:rPr lang="nl-NL" dirty="0">
                <a:solidFill>
                  <a:srgbClr val="000000"/>
                </a:solidFill>
                <a:latin typeface="+mj-lt"/>
              </a:rPr>
              <a:t> </a:t>
            </a:r>
            <a:r>
              <a:rPr lang="nl-NL" dirty="0" err="1">
                <a:solidFill>
                  <a:srgbClr val="000000"/>
                </a:solidFill>
                <a:latin typeface="+mj-lt"/>
              </a:rPr>
              <a:t>may</a:t>
            </a:r>
            <a:r>
              <a:rPr lang="nl-NL" dirty="0">
                <a:solidFill>
                  <a:srgbClr val="000000"/>
                </a:solidFill>
                <a:latin typeface="+mj-lt"/>
              </a:rPr>
              <a:t> </a:t>
            </a:r>
            <a:r>
              <a:rPr lang="nl-NL" dirty="0" err="1">
                <a:solidFill>
                  <a:srgbClr val="000000"/>
                </a:solidFill>
                <a:latin typeface="+mj-lt"/>
              </a:rPr>
              <a:t>hurt</a:t>
            </a:r>
            <a:r>
              <a:rPr lang="nl-NL" dirty="0">
                <a:solidFill>
                  <a:srgbClr val="000000"/>
                </a:solidFill>
                <a:latin typeface="+mj-lt"/>
              </a:rPr>
              <a:t> </a:t>
            </a:r>
            <a:r>
              <a:rPr lang="nl-NL" dirty="0" err="1">
                <a:solidFill>
                  <a:srgbClr val="000000"/>
                </a:solidFill>
                <a:latin typeface="+mj-lt"/>
              </a:rPr>
              <a:t>themselves</a:t>
            </a:r>
            <a:r>
              <a:rPr lang="nl-NL" dirty="0">
                <a:solidFill>
                  <a:srgbClr val="000000"/>
                </a:solidFill>
                <a:latin typeface="+mj-lt"/>
              </a:rPr>
              <a:t> or </a:t>
            </a:r>
            <a:r>
              <a:rPr lang="nl-NL" dirty="0" err="1">
                <a:solidFill>
                  <a:srgbClr val="000000"/>
                </a:solidFill>
                <a:latin typeface="+mj-lt"/>
              </a:rPr>
              <a:t>endanger</a:t>
            </a:r>
            <a:r>
              <a:rPr lang="nl-NL" dirty="0">
                <a:solidFill>
                  <a:srgbClr val="000000"/>
                </a:solidFill>
                <a:latin typeface="+mj-lt"/>
              </a:rPr>
              <a:t> the </a:t>
            </a:r>
            <a:r>
              <a:rPr lang="nl-NL" dirty="0" err="1">
                <a:solidFill>
                  <a:srgbClr val="000000"/>
                </a:solidFill>
                <a:latin typeface="+mj-lt"/>
              </a:rPr>
              <a:t>lives</a:t>
            </a:r>
            <a:r>
              <a:rPr lang="nl-NL" dirty="0">
                <a:solidFill>
                  <a:srgbClr val="000000"/>
                </a:solidFill>
                <a:latin typeface="+mj-lt"/>
              </a:rPr>
              <a:t> of </a:t>
            </a:r>
            <a:r>
              <a:rPr lang="nl-NL" dirty="0" err="1" smtClean="0">
                <a:solidFill>
                  <a:srgbClr val="000000"/>
                </a:solidFill>
                <a:latin typeface="+mj-lt"/>
              </a:rPr>
              <a:t>others</a:t>
            </a:r>
            <a:endParaRPr lang="nl-NL" dirty="0">
              <a:solidFill>
                <a:srgbClr val="000000"/>
              </a:solidFill>
              <a:latin typeface="+mj-lt"/>
            </a:endParaRPr>
          </a:p>
        </p:txBody>
      </p:sp>
    </p:spTree>
    <p:extLst>
      <p:ext uri="{BB962C8B-B14F-4D97-AF65-F5344CB8AC3E}">
        <p14:creationId xmlns:p14="http://schemas.microsoft.com/office/powerpoint/2010/main" val="1003060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Action Principles of PFA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38159096"/>
              </p:ext>
            </p:extLst>
          </p:nvPr>
        </p:nvGraphicFramePr>
        <p:xfrm>
          <a:off x="457200" y="1600200"/>
          <a:ext cx="8229600" cy="3196336"/>
        </p:xfrm>
        <a:graphic>
          <a:graphicData uri="http://schemas.openxmlformats.org/drawingml/2006/table">
            <a:tbl>
              <a:tblPr firstRow="1" bandRow="1">
                <a:tableStyleId>{5C22544A-7EE6-4342-B048-85BDC9FD1C3A}</a:tableStyleId>
              </a:tblPr>
              <a:tblGrid>
                <a:gridCol w="1849329"/>
                <a:gridCol w="6380271"/>
              </a:tblGrid>
              <a:tr h="370840">
                <a:tc>
                  <a:txBody>
                    <a:bodyPr/>
                    <a:lstStyle/>
                    <a:p>
                      <a:r>
                        <a:rPr lang="en-US" dirty="0" smtClean="0"/>
                        <a:t>Principle</a:t>
                      </a:r>
                      <a:endParaRPr lang="en-US" dirty="0"/>
                    </a:p>
                  </a:txBody>
                  <a:tcPr/>
                </a:tc>
                <a:tc>
                  <a:txBody>
                    <a:bodyPr/>
                    <a:lstStyle/>
                    <a:p>
                      <a:r>
                        <a:rPr lang="en-US" dirty="0" smtClean="0"/>
                        <a:t>Action</a:t>
                      </a:r>
                      <a:endParaRPr lang="en-US" dirty="0"/>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rgbClr val="000066"/>
                          </a:solidFill>
                          <a:effectLst/>
                          <a:latin typeface="Arial" charset="0"/>
                          <a:ea typeface="ＭＳ Ｐゴシック" charset="0"/>
                          <a:cs typeface="Times New Roman" charset="0"/>
                        </a:rPr>
                        <a:t>LOOK</a:t>
                      </a:r>
                      <a:endParaRPr kumimoji="0" lang="en-AU" sz="2800" b="1" i="0" u="none" strike="noStrike" cap="none" normalizeH="0" baseline="0" dirty="0" smtClean="0">
                        <a:ln>
                          <a:noFill/>
                        </a:ln>
                        <a:solidFill>
                          <a:srgbClr val="000066"/>
                        </a:solidFill>
                        <a:effectLst/>
                        <a:latin typeface="Arial" charset="0"/>
                        <a:ea typeface="ＭＳ Ｐゴシック" charset="0"/>
                        <a:cs typeface="Times New Roman" charset="0"/>
                      </a:endParaRPr>
                    </a:p>
                    <a:p>
                      <a:endParaRPr lang="en-US" dirty="0"/>
                    </a:p>
                  </a:txBody>
                  <a:tcPr>
                    <a:solidFill>
                      <a:srgbClr val="CCFFCC"/>
                    </a:solidFill>
                  </a:tcPr>
                </a:tc>
                <a:tc>
                  <a:txBody>
                    <a:bodyPr/>
                    <a:lstStyle/>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Check for safety.</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Check for people with obvious urgent basic needs.</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Check for people with serious distress reactions.</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txBody>
                  <a:tcPr>
                    <a:solidFill>
                      <a:srgbClr val="CCFFCC"/>
                    </a:solidFill>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rgbClr val="000066"/>
                          </a:solidFill>
                          <a:effectLst/>
                          <a:latin typeface="Arial" charset="0"/>
                          <a:ea typeface="ＭＳ Ｐゴシック" charset="0"/>
                          <a:cs typeface="Times New Roman" charset="0"/>
                        </a:rPr>
                        <a:t>LISTEN</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endParaRPr lang="en-US" dirty="0"/>
                    </a:p>
                  </a:txBody>
                  <a:tcPr>
                    <a:solidFill>
                      <a:srgbClr val="FFFF00"/>
                    </a:solidFill>
                  </a:tcPr>
                </a:tc>
                <a:tc>
                  <a:txBody>
                    <a:bodyPr/>
                    <a:lstStyle/>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Approach people who may need support.</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Ask about people’s needs and concerns.</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Listen to people, and help them to feel calm.</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txBody>
                  <a:tcPr>
                    <a:solidFill>
                      <a:srgbClr val="FFFF00"/>
                    </a:solidFill>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rgbClr val="000066"/>
                          </a:solidFill>
                          <a:effectLst/>
                          <a:latin typeface="Arial" charset="0"/>
                          <a:ea typeface="ＭＳ Ｐゴシック" charset="0"/>
                          <a:cs typeface="Times New Roman" charset="0"/>
                        </a:rPr>
                        <a:t>LINK*</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endParaRPr lang="en-US" dirty="0"/>
                    </a:p>
                  </a:txBody>
                  <a:tcPr>
                    <a:solidFill>
                      <a:srgbClr val="FF0000"/>
                    </a:solidFill>
                  </a:tcPr>
                </a:tc>
                <a:tc>
                  <a:txBody>
                    <a:bodyPr/>
                    <a:lstStyle/>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Help people address basic needs and access services.</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Help people cope with problems.</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Give information.</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p>
                      <a:pPr marL="342900" marR="0" lvl="0" indent="-342900" algn="just" defTabSz="914400" rtl="0" eaLnBrk="1" fontAlgn="base" latinLnBrk="0" hangingPunct="1">
                        <a:lnSpc>
                          <a:spcPct val="93000"/>
                        </a:lnSpc>
                        <a:spcBef>
                          <a:spcPct val="0"/>
                        </a:spcBef>
                        <a:spcAft>
                          <a:spcPct val="0"/>
                        </a:spcAft>
                        <a:buClr>
                          <a:srgbClr val="1E7FB8"/>
                        </a:buClr>
                        <a:buSzPct val="100000"/>
                        <a:buFont typeface="Symbol" charset="0"/>
                        <a:buChar char=""/>
                        <a:tabLst>
                          <a:tab pos="228600" algn="l"/>
                          <a:tab pos="685800" algn="l"/>
                        </a:tabLst>
                      </a:pPr>
                      <a:r>
                        <a:rPr kumimoji="0" lang="en-US" sz="1800" b="0" i="0" u="none" strike="noStrike" cap="none" normalizeH="0" baseline="0" dirty="0" smtClean="0">
                          <a:ln>
                            <a:noFill/>
                          </a:ln>
                          <a:solidFill>
                            <a:srgbClr val="000066"/>
                          </a:solidFill>
                          <a:effectLst/>
                          <a:latin typeface="Arial" charset="0"/>
                          <a:ea typeface="ＭＳ Ｐゴシック" charset="0"/>
                          <a:cs typeface="Times New Roman" charset="0"/>
                        </a:rPr>
                        <a:t>Connect people with loved ones and social support.</a:t>
                      </a:r>
                      <a:endParaRPr kumimoji="0" lang="en-AU" sz="2800" b="0" i="0" u="none" strike="noStrike" cap="none" normalizeH="0" baseline="0" dirty="0" smtClean="0">
                        <a:ln>
                          <a:noFill/>
                        </a:ln>
                        <a:solidFill>
                          <a:srgbClr val="000066"/>
                        </a:solidFill>
                        <a:effectLst/>
                        <a:latin typeface="Arial" charset="0"/>
                        <a:ea typeface="ＭＳ Ｐゴシック" charset="0"/>
                        <a:cs typeface="Times New Roman" charset="0"/>
                      </a:endParaRPr>
                    </a:p>
                  </a:txBody>
                  <a:tcPr>
                    <a:solidFill>
                      <a:srgbClr val="FF0000"/>
                    </a:solidFill>
                  </a:tcPr>
                </a:tc>
              </a:tr>
            </a:tbl>
          </a:graphicData>
        </a:graphic>
      </p:graphicFrame>
    </p:spTree>
    <p:extLst>
      <p:ext uri="{BB962C8B-B14F-4D97-AF65-F5344CB8AC3E}">
        <p14:creationId xmlns:p14="http://schemas.microsoft.com/office/powerpoint/2010/main" val="129829539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 most situations, the following people are at special risk</a:t>
            </a:r>
            <a:endParaRPr lang="en-US" dirty="0"/>
          </a:p>
        </p:txBody>
      </p:sp>
      <p:sp>
        <p:nvSpPr>
          <p:cNvPr id="3" name="Content Placeholder 2"/>
          <p:cNvSpPr>
            <a:spLocks noGrp="1"/>
          </p:cNvSpPr>
          <p:nvPr>
            <p:ph idx="1"/>
          </p:nvPr>
        </p:nvSpPr>
        <p:spPr/>
        <p:txBody>
          <a:bodyPr/>
          <a:lstStyle/>
          <a:p>
            <a:pPr>
              <a:defRPr/>
            </a:pPr>
            <a:r>
              <a:rPr lang="en-AU" dirty="0"/>
              <a:t>Children and adolescents, </a:t>
            </a:r>
          </a:p>
          <a:p>
            <a:pPr>
              <a:defRPr/>
            </a:pPr>
            <a:r>
              <a:rPr lang="en-AU" dirty="0"/>
              <a:t>People with health conditions or physical and mental disabilities,</a:t>
            </a:r>
          </a:p>
          <a:p>
            <a:pPr>
              <a:defRPr/>
            </a:pPr>
            <a:r>
              <a:rPr lang="en-AU" dirty="0"/>
              <a:t>People at risk of discrimination or violence.</a:t>
            </a:r>
          </a:p>
          <a:p>
            <a:pPr marL="0" indent="0">
              <a:buNone/>
              <a:defRPr/>
            </a:pPr>
            <a:endParaRPr lang="en-US" dirty="0"/>
          </a:p>
        </p:txBody>
      </p:sp>
    </p:spTree>
    <p:extLst>
      <p:ext uri="{BB962C8B-B14F-4D97-AF65-F5344CB8AC3E}">
        <p14:creationId xmlns:p14="http://schemas.microsoft.com/office/powerpoint/2010/main" val="40633347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6"/>
          <p:cNvSpPr txBox="1">
            <a:spLocks noChangeArrowheads="1"/>
          </p:cNvSpPr>
          <p:nvPr/>
        </p:nvSpPr>
        <p:spPr bwMode="auto">
          <a:xfrm>
            <a:off x="2743200" y="5334000"/>
            <a:ext cx="34290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a:solidFill>
                  <a:srgbClr val="000000"/>
                </a:solidFill>
              </a:rPr>
              <a:t>Basic services and security</a:t>
            </a:r>
            <a:endParaRPr lang="en-US"/>
          </a:p>
          <a:p>
            <a:pPr eaLnBrk="1" hangingPunct="1">
              <a:spcBef>
                <a:spcPct val="50000"/>
              </a:spcBef>
            </a:pPr>
            <a:endParaRPr lang="en-US"/>
          </a:p>
        </p:txBody>
      </p:sp>
      <p:sp>
        <p:nvSpPr>
          <p:cNvPr id="15363" name="Text Box 17"/>
          <p:cNvSpPr txBox="1">
            <a:spLocks noChangeArrowheads="1"/>
          </p:cNvSpPr>
          <p:nvPr/>
        </p:nvSpPr>
        <p:spPr bwMode="auto">
          <a:xfrm>
            <a:off x="2514600" y="3962400"/>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solidFill>
                  <a:srgbClr val="000000"/>
                </a:solidFill>
              </a:rPr>
              <a:t>Community and family supports</a:t>
            </a:r>
          </a:p>
        </p:txBody>
      </p:sp>
      <p:sp>
        <p:nvSpPr>
          <p:cNvPr id="15364" name="AutoShape 6"/>
          <p:cNvSpPr>
            <a:spLocks noChangeAspect="1" noChangeArrowheads="1"/>
          </p:cNvSpPr>
          <p:nvPr/>
        </p:nvSpPr>
        <p:spPr bwMode="auto">
          <a:xfrm>
            <a:off x="304800" y="144463"/>
            <a:ext cx="8610600" cy="64658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4" tIns="45712" rIns="91424" bIns="45712"/>
          <a:lstStyle/>
          <a:p>
            <a:pPr defTabSz="912813"/>
            <a:endParaRPr lang="en-GB" sz="2400"/>
          </a:p>
        </p:txBody>
      </p:sp>
      <p:sp>
        <p:nvSpPr>
          <p:cNvPr id="15365" name="Freeform 7"/>
          <p:cNvSpPr>
            <a:spLocks/>
          </p:cNvSpPr>
          <p:nvPr/>
        </p:nvSpPr>
        <p:spPr bwMode="auto">
          <a:xfrm>
            <a:off x="3443288" y="550863"/>
            <a:ext cx="1879600" cy="1462087"/>
          </a:xfrm>
          <a:custGeom>
            <a:avLst/>
            <a:gdLst>
              <a:gd name="T0" fmla="*/ 0 w 1812"/>
              <a:gd name="T1" fmla="*/ 1516509005 h 1409"/>
              <a:gd name="T2" fmla="*/ 975127556 w 1812"/>
              <a:gd name="T3" fmla="*/ 0 h 1409"/>
              <a:gd name="T4" fmla="*/ 975127556 w 1812"/>
              <a:gd name="T5" fmla="*/ 0 h 1409"/>
              <a:gd name="T6" fmla="*/ 1950254074 w 1812"/>
              <a:gd name="T7" fmla="*/ 1516509005 h 1409"/>
              <a:gd name="T8" fmla="*/ 0 w 1812"/>
              <a:gd name="T9" fmla="*/ 1516509005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6" name="Freeform 8"/>
          <p:cNvSpPr>
            <a:spLocks/>
          </p:cNvSpPr>
          <p:nvPr/>
        </p:nvSpPr>
        <p:spPr bwMode="auto">
          <a:xfrm>
            <a:off x="3352800" y="304800"/>
            <a:ext cx="1879600" cy="1462088"/>
          </a:xfrm>
          <a:custGeom>
            <a:avLst/>
            <a:gdLst>
              <a:gd name="T0" fmla="*/ 0 w 1812"/>
              <a:gd name="T1" fmla="*/ 1462088 h 1409"/>
              <a:gd name="T2" fmla="*/ 939800 w 1812"/>
              <a:gd name="T3" fmla="*/ 0 h 1409"/>
              <a:gd name="T4" fmla="*/ 939800 w 1812"/>
              <a:gd name="T5" fmla="*/ 0 h 1409"/>
              <a:gd name="T6" fmla="*/ 1879600 w 1812"/>
              <a:gd name="T7" fmla="*/ 1462088 h 1409"/>
              <a:gd name="T8" fmla="*/ 0 w 1812"/>
              <a:gd name="T9" fmla="*/ 1462088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67" name="Rectangle 9"/>
          <p:cNvSpPr>
            <a:spLocks noChangeArrowheads="1"/>
          </p:cNvSpPr>
          <p:nvPr/>
        </p:nvSpPr>
        <p:spPr bwMode="auto">
          <a:xfrm>
            <a:off x="3733800" y="1219200"/>
            <a:ext cx="1017588"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Specialized</a:t>
            </a:r>
          </a:p>
          <a:p>
            <a:pPr algn="ctr" defTabSz="912813"/>
            <a:r>
              <a:rPr lang="en-US" sz="1400" b="1">
                <a:solidFill>
                  <a:srgbClr val="000000"/>
                </a:solidFill>
                <a:latin typeface="Garamond" charset="0"/>
              </a:rPr>
              <a:t>Services</a:t>
            </a:r>
            <a:r>
              <a:rPr lang="en-US" sz="1400">
                <a:solidFill>
                  <a:srgbClr val="000000"/>
                </a:solidFill>
                <a:latin typeface="Garamond" charset="0"/>
              </a:rPr>
              <a:t> </a:t>
            </a:r>
            <a:endParaRPr lang="en-US" sz="1400">
              <a:latin typeface="Garamond" charset="0"/>
            </a:endParaRPr>
          </a:p>
        </p:txBody>
      </p:sp>
      <p:sp>
        <p:nvSpPr>
          <p:cNvPr id="15368" name="Freeform 10"/>
          <p:cNvSpPr>
            <a:spLocks/>
          </p:cNvSpPr>
          <p:nvPr/>
        </p:nvSpPr>
        <p:spPr bwMode="auto">
          <a:xfrm>
            <a:off x="2514600" y="2028825"/>
            <a:ext cx="3757613" cy="1460500"/>
          </a:xfrm>
          <a:custGeom>
            <a:avLst/>
            <a:gdLst>
              <a:gd name="T0" fmla="*/ 0 w 3621"/>
              <a:gd name="T1" fmla="*/ 1514446175 h 1408"/>
              <a:gd name="T2" fmla="*/ 975626179 w 3621"/>
              <a:gd name="T3" fmla="*/ 0 h 1408"/>
              <a:gd name="T4" fmla="*/ 2147483647 w 3621"/>
              <a:gd name="T5" fmla="*/ 0 h 1408"/>
              <a:gd name="T6" fmla="*/ 2147483647 w 3621"/>
              <a:gd name="T7" fmla="*/ 1514446175 h 1408"/>
              <a:gd name="T8" fmla="*/ 0 w 3621"/>
              <a:gd name="T9" fmla="*/ 1514446175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9" name="Freeform 11"/>
          <p:cNvSpPr>
            <a:spLocks/>
          </p:cNvSpPr>
          <p:nvPr/>
        </p:nvSpPr>
        <p:spPr bwMode="auto">
          <a:xfrm>
            <a:off x="2438400" y="1828800"/>
            <a:ext cx="3757613" cy="1460500"/>
          </a:xfrm>
          <a:custGeom>
            <a:avLst/>
            <a:gdLst>
              <a:gd name="T0" fmla="*/ 0 w 3621"/>
              <a:gd name="T1" fmla="*/ 1460500 h 1408"/>
              <a:gd name="T2" fmla="*/ 940182 w 3621"/>
              <a:gd name="T3" fmla="*/ 0 h 1408"/>
              <a:gd name="T4" fmla="*/ 2817432 w 3621"/>
              <a:gd name="T5" fmla="*/ 0 h 1408"/>
              <a:gd name="T6" fmla="*/ 3757613 w 3621"/>
              <a:gd name="T7" fmla="*/ 1460500 h 1408"/>
              <a:gd name="T8" fmla="*/ 0 w 3621"/>
              <a:gd name="T9" fmla="*/ 1460500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0" name="Rectangle 12"/>
          <p:cNvSpPr>
            <a:spLocks noChangeArrowheads="1"/>
          </p:cNvSpPr>
          <p:nvPr/>
        </p:nvSpPr>
        <p:spPr bwMode="auto">
          <a:xfrm>
            <a:off x="3281363" y="2527300"/>
            <a:ext cx="2273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Focused (person-to-person) non-specialized supports</a:t>
            </a:r>
            <a:endParaRPr lang="en-US" sz="1400" b="1">
              <a:latin typeface="Garamond" charset="0"/>
            </a:endParaRPr>
          </a:p>
        </p:txBody>
      </p:sp>
      <p:sp>
        <p:nvSpPr>
          <p:cNvPr id="15371" name="Freeform 13"/>
          <p:cNvSpPr>
            <a:spLocks/>
          </p:cNvSpPr>
          <p:nvPr/>
        </p:nvSpPr>
        <p:spPr bwMode="auto">
          <a:xfrm>
            <a:off x="1577975" y="3540125"/>
            <a:ext cx="5634038" cy="1463675"/>
          </a:xfrm>
          <a:custGeom>
            <a:avLst/>
            <a:gdLst>
              <a:gd name="T0" fmla="*/ 0 w 5428"/>
              <a:gd name="T1" fmla="*/ 1519651991 h 1409"/>
              <a:gd name="T2" fmla="*/ 974924099 w 5428"/>
              <a:gd name="T3" fmla="*/ 0 h 1409"/>
              <a:gd name="T4" fmla="*/ 2147483647 w 5428"/>
              <a:gd name="T5" fmla="*/ 0 h 1409"/>
              <a:gd name="T6" fmla="*/ 2147483647 w 5428"/>
              <a:gd name="T7" fmla="*/ 1519651991 h 1409"/>
              <a:gd name="T8" fmla="*/ 0 w 5428"/>
              <a:gd name="T9" fmla="*/ 1519651991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72" name="Freeform 14"/>
          <p:cNvSpPr>
            <a:spLocks/>
          </p:cNvSpPr>
          <p:nvPr/>
        </p:nvSpPr>
        <p:spPr bwMode="auto">
          <a:xfrm>
            <a:off x="1447800" y="3352800"/>
            <a:ext cx="5632450" cy="1463675"/>
          </a:xfrm>
          <a:custGeom>
            <a:avLst/>
            <a:gdLst>
              <a:gd name="T0" fmla="*/ 0 w 5428"/>
              <a:gd name="T1" fmla="*/ 1463675 h 1409"/>
              <a:gd name="T2" fmla="*/ 939087 w 5428"/>
              <a:gd name="T3" fmla="*/ 0 h 1409"/>
              <a:gd name="T4" fmla="*/ 4692325 w 5428"/>
              <a:gd name="T5" fmla="*/ 0 h 1409"/>
              <a:gd name="T6" fmla="*/ 5632450 w 5428"/>
              <a:gd name="T7" fmla="*/ 1463675 h 1409"/>
              <a:gd name="T8" fmla="*/ 0 w 5428"/>
              <a:gd name="T9" fmla="*/ 1463675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3" name="Rectangle 15"/>
          <p:cNvSpPr>
            <a:spLocks noChangeArrowheads="1"/>
          </p:cNvSpPr>
          <p:nvPr/>
        </p:nvSpPr>
        <p:spPr bwMode="auto">
          <a:xfrm>
            <a:off x="2981325" y="3987800"/>
            <a:ext cx="28559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Raising community and family supports</a:t>
            </a:r>
            <a:endParaRPr lang="en-US" sz="1400" b="1">
              <a:latin typeface="Garamond" charset="0"/>
            </a:endParaRPr>
          </a:p>
        </p:txBody>
      </p:sp>
      <p:sp>
        <p:nvSpPr>
          <p:cNvPr id="15374" name="Freeform 16"/>
          <p:cNvSpPr>
            <a:spLocks/>
          </p:cNvSpPr>
          <p:nvPr/>
        </p:nvSpPr>
        <p:spPr bwMode="auto">
          <a:xfrm>
            <a:off x="533400" y="4876800"/>
            <a:ext cx="7512050" cy="1460500"/>
          </a:xfrm>
          <a:custGeom>
            <a:avLst/>
            <a:gdLst>
              <a:gd name="T0" fmla="*/ 0 w 7239"/>
              <a:gd name="T1" fmla="*/ 1460500 h 1407"/>
              <a:gd name="T2" fmla="*/ 940174 w 7239"/>
              <a:gd name="T3" fmla="*/ 0 h 1407"/>
              <a:gd name="T4" fmla="*/ 6574990 w 7239"/>
              <a:gd name="T5" fmla="*/ 0 h 1407"/>
              <a:gd name="T6" fmla="*/ 7512050 w 7239"/>
              <a:gd name="T7" fmla="*/ 1460500 h 1407"/>
              <a:gd name="T8" fmla="*/ 0 w 7239"/>
              <a:gd name="T9" fmla="*/ 1460500 h 1407"/>
              <a:gd name="T10" fmla="*/ 0 60000 65536"/>
              <a:gd name="T11" fmla="*/ 0 60000 65536"/>
              <a:gd name="T12" fmla="*/ 0 60000 65536"/>
              <a:gd name="T13" fmla="*/ 0 60000 65536"/>
              <a:gd name="T14" fmla="*/ 0 60000 65536"/>
              <a:gd name="T15" fmla="*/ 0 w 7239"/>
              <a:gd name="T16" fmla="*/ 0 h 1407"/>
              <a:gd name="T17" fmla="*/ 7239 w 7239"/>
              <a:gd name="T18" fmla="*/ 1407 h 1407"/>
            </a:gdLst>
            <a:ahLst/>
            <a:cxnLst>
              <a:cxn ang="T10">
                <a:pos x="T0" y="T1"/>
              </a:cxn>
              <a:cxn ang="T11">
                <a:pos x="T2" y="T3"/>
              </a:cxn>
              <a:cxn ang="T12">
                <a:pos x="T4" y="T5"/>
              </a:cxn>
              <a:cxn ang="T13">
                <a:pos x="T6" y="T7"/>
              </a:cxn>
              <a:cxn ang="T14">
                <a:pos x="T8" y="T9"/>
              </a:cxn>
            </a:cxnLst>
            <a:rect l="T15" t="T16" r="T17" b="T18"/>
            <a:pathLst>
              <a:path w="7239" h="1407">
                <a:moveTo>
                  <a:pt x="0" y="1407"/>
                </a:moveTo>
                <a:lnTo>
                  <a:pt x="906" y="0"/>
                </a:lnTo>
                <a:lnTo>
                  <a:pt x="6336" y="0"/>
                </a:lnTo>
                <a:lnTo>
                  <a:pt x="7239" y="1407"/>
                </a:lnTo>
                <a:lnTo>
                  <a:pt x="0" y="1407"/>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5" name="Rectangle 17"/>
          <p:cNvSpPr>
            <a:spLocks noChangeArrowheads="1"/>
          </p:cNvSpPr>
          <p:nvPr/>
        </p:nvSpPr>
        <p:spPr bwMode="auto">
          <a:xfrm>
            <a:off x="3319463" y="5451475"/>
            <a:ext cx="2451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GB" sz="1400" b="1" dirty="0">
                <a:solidFill>
                  <a:srgbClr val="000000"/>
                </a:solidFill>
                <a:latin typeface="Garamond" charset="0"/>
              </a:rPr>
              <a:t>Social considerations in basic services and security</a:t>
            </a:r>
            <a:endParaRPr lang="en-US" sz="1400" b="1" dirty="0">
              <a:latin typeface="Garamond" charset="0"/>
            </a:endParaRPr>
          </a:p>
        </p:txBody>
      </p:sp>
      <p:sp>
        <p:nvSpPr>
          <p:cNvPr id="15376" name="Text Box 18"/>
          <p:cNvSpPr txBox="1">
            <a:spLocks noChangeArrowheads="1"/>
          </p:cNvSpPr>
          <p:nvPr/>
        </p:nvSpPr>
        <p:spPr bwMode="auto">
          <a:xfrm>
            <a:off x="6324600" y="5105400"/>
            <a:ext cx="2514600" cy="94456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300" b="1" dirty="0">
                <a:solidFill>
                  <a:schemeClr val="dk1"/>
                </a:solidFill>
                <a:latin typeface="Garamond" pitchFamily="18" charset="0"/>
                <a:ea typeface="+mn-ea"/>
                <a:cs typeface="+mn-cs"/>
              </a:rPr>
              <a:t>Advocacy for basic services that are safe, socially appropriate and protect dignity</a:t>
            </a:r>
          </a:p>
        </p:txBody>
      </p:sp>
      <p:sp>
        <p:nvSpPr>
          <p:cNvPr id="15377" name="Text Box 19"/>
          <p:cNvSpPr txBox="1">
            <a:spLocks noChangeArrowheads="1"/>
          </p:cNvSpPr>
          <p:nvPr/>
        </p:nvSpPr>
        <p:spPr bwMode="auto">
          <a:xfrm>
            <a:off x="5791200" y="3505200"/>
            <a:ext cx="3048000" cy="10668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Supportive child-friendly spaces</a:t>
            </a:r>
          </a:p>
          <a:p>
            <a:pPr defTabSz="914179">
              <a:buFont typeface="Arial" pitchFamily="34" charset="0"/>
              <a:buChar char="•"/>
              <a:defRPr/>
            </a:pPr>
            <a:r>
              <a:rPr lang="en-GB" sz="1400" b="1" dirty="0">
                <a:solidFill>
                  <a:schemeClr val="dk1"/>
                </a:solidFill>
                <a:latin typeface="Garamond" pitchFamily="18" charset="0"/>
                <a:ea typeface="+mn-ea"/>
                <a:cs typeface="+mn-cs"/>
              </a:rPr>
              <a:t>Activating social networks (e.g. through groups)</a:t>
            </a:r>
          </a:p>
          <a:p>
            <a:pPr defTabSz="914179">
              <a:buFont typeface="Arial" pitchFamily="34" charset="0"/>
              <a:buChar char="•"/>
              <a:defRPr/>
            </a:pPr>
            <a:r>
              <a:rPr lang="en-GB" sz="1400" b="1" dirty="0">
                <a:solidFill>
                  <a:schemeClr val="dk1"/>
                </a:solidFill>
                <a:latin typeface="Garamond" pitchFamily="18" charset="0"/>
                <a:ea typeface="+mn-ea"/>
                <a:cs typeface="+mn-cs"/>
              </a:rPr>
              <a:t>Communal traditional supports</a:t>
            </a:r>
            <a:endParaRPr lang="en-US" sz="1400" b="1" dirty="0">
              <a:solidFill>
                <a:schemeClr val="dk1"/>
              </a:solidFill>
              <a:latin typeface="Garamond" pitchFamily="18" charset="0"/>
              <a:ea typeface="+mn-ea"/>
              <a:cs typeface="+mn-cs"/>
            </a:endParaRPr>
          </a:p>
        </p:txBody>
      </p:sp>
      <p:sp>
        <p:nvSpPr>
          <p:cNvPr id="15378" name="Text Box 20"/>
          <p:cNvSpPr txBox="1">
            <a:spLocks noChangeArrowheads="1"/>
          </p:cNvSpPr>
          <p:nvPr/>
        </p:nvSpPr>
        <p:spPr bwMode="auto">
          <a:xfrm>
            <a:off x="5638800" y="1981200"/>
            <a:ext cx="3200400" cy="116681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GB" sz="1400" b="1" dirty="0">
                <a:solidFill>
                  <a:schemeClr val="dk1"/>
                </a:solidFill>
                <a:latin typeface="Garamond" pitchFamily="18" charset="0"/>
                <a:ea typeface="+mn-ea"/>
                <a:cs typeface="+mn-cs"/>
              </a:rPr>
              <a:t>Basic mental health care by PHC workers</a:t>
            </a:r>
          </a:p>
          <a:p>
            <a:pPr defTabSz="914179">
              <a:buFont typeface="Arial" pitchFamily="34" charset="0"/>
              <a:buChar char="•"/>
              <a:defRPr/>
            </a:pPr>
            <a:r>
              <a:rPr lang="en-GB" sz="1400" b="1" dirty="0">
                <a:solidFill>
                  <a:schemeClr val="dk1"/>
                </a:solidFill>
                <a:latin typeface="Garamond" pitchFamily="18" charset="0"/>
                <a:ea typeface="+mn-ea"/>
                <a:cs typeface="+mn-cs"/>
              </a:rPr>
              <a:t>Basic counselling/social work by community workers</a:t>
            </a:r>
          </a:p>
          <a:p>
            <a:pPr defTabSz="914179">
              <a:buFont typeface="Arial" pitchFamily="34" charset="0"/>
              <a:buChar char="•"/>
              <a:defRPr/>
            </a:pPr>
            <a:r>
              <a:rPr lang="en-GB" sz="1400" b="1" dirty="0">
                <a:solidFill>
                  <a:schemeClr val="dk1"/>
                </a:solidFill>
                <a:latin typeface="Garamond" pitchFamily="18" charset="0"/>
                <a:ea typeface="+mn-ea"/>
                <a:cs typeface="+mn-cs"/>
              </a:rPr>
              <a:t>Psychological </a:t>
            </a:r>
            <a:r>
              <a:rPr lang="en-GB" sz="1400" b="1" dirty="0" smtClean="0">
                <a:solidFill>
                  <a:schemeClr val="dk1"/>
                </a:solidFill>
                <a:latin typeface="Garamond" pitchFamily="18" charset="0"/>
                <a:ea typeface="+mn-ea"/>
                <a:cs typeface="+mn-cs"/>
              </a:rPr>
              <a:t>First </a:t>
            </a:r>
            <a:r>
              <a:rPr lang="en-GB" sz="1400" b="1" dirty="0">
                <a:solidFill>
                  <a:schemeClr val="dk1"/>
                </a:solidFill>
                <a:latin typeface="Garamond" pitchFamily="18" charset="0"/>
              </a:rPr>
              <a:t>A</a:t>
            </a:r>
            <a:r>
              <a:rPr lang="en-GB" sz="1400" b="1" dirty="0" smtClean="0">
                <a:solidFill>
                  <a:schemeClr val="dk1"/>
                </a:solidFill>
                <a:latin typeface="Garamond" pitchFamily="18" charset="0"/>
                <a:ea typeface="+mn-ea"/>
                <a:cs typeface="+mn-cs"/>
              </a:rPr>
              <a:t>id</a:t>
            </a:r>
            <a:endParaRPr lang="en-US" sz="1400" b="1" dirty="0">
              <a:solidFill>
                <a:schemeClr val="dk1"/>
              </a:solidFill>
              <a:latin typeface="Garamond" pitchFamily="18" charset="0"/>
              <a:ea typeface="+mn-ea"/>
              <a:cs typeface="+mn-cs"/>
            </a:endParaRPr>
          </a:p>
        </p:txBody>
      </p:sp>
      <p:sp>
        <p:nvSpPr>
          <p:cNvPr id="15379" name="Text Box 21"/>
          <p:cNvSpPr txBox="1">
            <a:spLocks noChangeArrowheads="1"/>
          </p:cNvSpPr>
          <p:nvPr/>
        </p:nvSpPr>
        <p:spPr bwMode="auto">
          <a:xfrm>
            <a:off x="4800600" y="762000"/>
            <a:ext cx="4038600" cy="9144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Mental health care by specialized mental health staff (psychiatric nurse, psychologist </a:t>
            </a:r>
            <a:r>
              <a:rPr lang="en-US" sz="1400" b="1" dirty="0" err="1">
                <a:solidFill>
                  <a:schemeClr val="dk1"/>
                </a:solidFill>
                <a:latin typeface="Garamond" pitchFamily="18" charset="0"/>
                <a:ea typeface="+mn-ea"/>
                <a:cs typeface="+mn-cs"/>
              </a:rPr>
              <a:t>etc</a:t>
            </a:r>
            <a:r>
              <a:rPr lang="en-US" sz="1400" b="1" dirty="0" smtClean="0">
                <a:solidFill>
                  <a:schemeClr val="dk1"/>
                </a:solidFill>
                <a:latin typeface="Garamond" pitchFamily="18" charset="0"/>
                <a:ea typeface="+mn-ea"/>
                <a:cs typeface="+mn-cs"/>
              </a:rPr>
              <a:t>)</a:t>
            </a:r>
          </a:p>
          <a:p>
            <a:pPr defTabSz="914179">
              <a:buFont typeface="Arial" pitchFamily="34" charset="0"/>
              <a:buChar char="•"/>
              <a:defRPr/>
            </a:pPr>
            <a:r>
              <a:rPr lang="en-US" sz="1400" b="1" dirty="0" smtClean="0">
                <a:solidFill>
                  <a:schemeClr val="dk1"/>
                </a:solidFill>
                <a:latin typeface="Garamond" pitchFamily="18" charset="0"/>
              </a:rPr>
              <a:t>Trained PHC /</a:t>
            </a:r>
            <a:r>
              <a:rPr lang="en-US" sz="1400" b="1" dirty="0">
                <a:solidFill>
                  <a:schemeClr val="dk1"/>
                </a:solidFill>
                <a:latin typeface="Garamond" pitchFamily="18" charset="0"/>
              </a:rPr>
              <a:t>F</a:t>
            </a:r>
            <a:r>
              <a:rPr lang="en-US" sz="1400" b="1" dirty="0" smtClean="0">
                <a:solidFill>
                  <a:schemeClr val="dk1"/>
                </a:solidFill>
                <a:latin typeface="Garamond" pitchFamily="18" charset="0"/>
              </a:rPr>
              <a:t>amily doctors</a:t>
            </a:r>
            <a:endParaRPr lang="en-US" sz="1400" b="1" dirty="0">
              <a:solidFill>
                <a:schemeClr val="dk1"/>
              </a:solidFill>
              <a:latin typeface="Garamond" pitchFamily="18" charset="0"/>
              <a:ea typeface="+mn-ea"/>
              <a:cs typeface="+mn-cs"/>
            </a:endParaRPr>
          </a:p>
          <a:p>
            <a:pPr defTabSz="914179">
              <a:defRPr/>
            </a:pPr>
            <a:endParaRPr lang="en-US" sz="1400" b="1" dirty="0">
              <a:solidFill>
                <a:schemeClr val="dk1"/>
              </a:solidFill>
              <a:latin typeface="Garamond" pitchFamily="18" charset="0"/>
              <a:ea typeface="+mn-ea"/>
              <a:cs typeface="+mn-cs"/>
            </a:endParaRPr>
          </a:p>
        </p:txBody>
      </p:sp>
      <p:sp>
        <p:nvSpPr>
          <p:cNvPr id="594982" name="Rectangle 2"/>
          <p:cNvSpPr>
            <a:spLocks noChangeArrowheads="1"/>
          </p:cNvSpPr>
          <p:nvPr/>
        </p:nvSpPr>
        <p:spPr bwMode="auto">
          <a:xfrm>
            <a:off x="385763" y="-228600"/>
            <a:ext cx="8758237" cy="1143000"/>
          </a:xfrm>
          <a:prstGeom prst="rect">
            <a:avLst/>
          </a:prstGeom>
          <a:noFill/>
          <a:ln w="9525">
            <a:noFill/>
            <a:miter lim="800000"/>
            <a:headEnd/>
            <a:tailEnd/>
          </a:ln>
          <a:effectLst>
            <a:outerShdw blurRad="63500" dist="17961" dir="2700000" algn="ctr" rotWithShape="0">
              <a:srgbClr val="96CCEE">
                <a:alpha val="74998"/>
              </a:srgbClr>
            </a:outerShdw>
          </a:effectLst>
        </p:spPr>
        <p:txBody>
          <a:bodyPr lIns="91424" tIns="45712" rIns="91424" bIns="45712" anchor="ctr"/>
          <a:lstStyle/>
          <a:p>
            <a:pPr algn="ctr" defTabSz="914179">
              <a:defRPr/>
            </a:pPr>
            <a:endParaRPr lang="en-US" dirty="0">
              <a:ea typeface="+mn-ea"/>
            </a:endParaRPr>
          </a:p>
        </p:txBody>
      </p:sp>
      <p:sp>
        <p:nvSpPr>
          <p:cNvPr id="22" name="Rectangle 21"/>
          <p:cNvSpPr>
            <a:spLocks noChangeArrowheads="1"/>
          </p:cNvSpPr>
          <p:nvPr/>
        </p:nvSpPr>
        <p:spPr bwMode="auto">
          <a:xfrm rot="-3183509">
            <a:off x="41275" y="1322388"/>
            <a:ext cx="3146425" cy="523875"/>
          </a:xfrm>
          <a:prstGeom prst="rect">
            <a:avLst/>
          </a:prstGeom>
          <a:gradFill rotWithShape="1">
            <a:gsLst>
              <a:gs pos="0">
                <a:srgbClr val="CFFFFF"/>
              </a:gs>
              <a:gs pos="35001">
                <a:srgbClr val="DDFEFF"/>
              </a:gs>
              <a:gs pos="100000">
                <a:srgbClr val="F0FFFF"/>
              </a:gs>
            </a:gsLst>
            <a:lin ang="16200000" scaled="1"/>
          </a:gradFill>
          <a:ln w="9525">
            <a:solidFill>
              <a:srgbClr val="B6DCDF"/>
            </a:solidFill>
            <a:miter lim="800000"/>
            <a:headEnd/>
            <a:tailEnd/>
          </a:ln>
          <a:effectLst>
            <a:outerShdw blurRad="63500" dist="20000" dir="5400000" rotWithShape="0">
              <a:srgbClr val="000000">
                <a:alpha val="37999"/>
              </a:srgbClr>
            </a:outerShdw>
          </a:effectLst>
        </p:spPr>
        <p:txBody>
          <a:bodyPr wrap="none">
            <a:spAutoFit/>
          </a:bodyPr>
          <a:lstStyle/>
          <a:p>
            <a:pPr algn="ctr" defTabSz="914179">
              <a:defRPr/>
            </a:pPr>
            <a:r>
              <a:rPr lang="en-GB" sz="2400" b="1" dirty="0">
                <a:solidFill>
                  <a:schemeClr val="dk1"/>
                </a:solidFill>
                <a:latin typeface="Garamond" pitchFamily="18" charset="0"/>
                <a:ea typeface="+mn-ea"/>
                <a:cs typeface="+mn-cs"/>
              </a:rPr>
              <a:t>Intervention</a:t>
            </a:r>
            <a:r>
              <a:rPr lang="en-GB" sz="2800" b="1" dirty="0">
                <a:solidFill>
                  <a:schemeClr val="dk1"/>
                </a:solidFill>
                <a:latin typeface="Garamond" pitchFamily="18" charset="0"/>
                <a:ea typeface="+mn-ea"/>
                <a:cs typeface="+mn-cs"/>
              </a:rPr>
              <a:t> pyramid</a:t>
            </a:r>
            <a:endParaRPr lang="en-US" sz="2800" b="1" dirty="0">
              <a:solidFill>
                <a:schemeClr val="dk1"/>
              </a:solidFill>
              <a:latin typeface="Garamond" pitchFamily="18" charset="0"/>
              <a:ea typeface="+mn-ea"/>
              <a:cs typeface="+mn-cs"/>
            </a:endParaRPr>
          </a:p>
        </p:txBody>
      </p:sp>
    </p:spTree>
    <p:extLst>
      <p:ext uri="{BB962C8B-B14F-4D97-AF65-F5344CB8AC3E}">
        <p14:creationId xmlns:p14="http://schemas.microsoft.com/office/powerpoint/2010/main" val="212441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disorders </a:t>
            </a:r>
            <a:r>
              <a:rPr lang="en-GB" dirty="0" err="1" smtClean="0"/>
              <a:t>wou</a:t>
            </a:r>
            <a:r>
              <a:rPr lang="en-US" dirty="0" err="1" smtClean="0"/>
              <a:t>ld</a:t>
            </a:r>
            <a:r>
              <a:rPr lang="en-GB" dirty="0" smtClean="0"/>
              <a:t> you expect to see after a complex emergency?</a:t>
            </a:r>
            <a:endParaRPr lang="en-GB" dirty="0"/>
          </a:p>
        </p:txBody>
      </p:sp>
      <p:sp>
        <p:nvSpPr>
          <p:cNvPr id="3" name="Content Placeholder 2"/>
          <p:cNvSpPr>
            <a:spLocks noGrp="1"/>
          </p:cNvSpPr>
          <p:nvPr>
            <p:ph idx="1"/>
          </p:nvPr>
        </p:nvSpPr>
        <p:spPr/>
        <p:txBody>
          <a:bodyPr/>
          <a:lstStyle/>
          <a:p>
            <a:r>
              <a:rPr lang="en-GB" dirty="0" smtClean="0"/>
              <a:t>Attention: N</a:t>
            </a:r>
            <a:r>
              <a:rPr lang="en-US" dirty="0" smtClean="0"/>
              <a:t>o</a:t>
            </a:r>
            <a:r>
              <a:rPr lang="en-GB" dirty="0" err="1" smtClean="0"/>
              <a:t>rmal</a:t>
            </a:r>
            <a:r>
              <a:rPr lang="en-GB" dirty="0" smtClean="0"/>
              <a:t> stress reaction</a:t>
            </a:r>
          </a:p>
          <a:p>
            <a:r>
              <a:rPr lang="en-GB" dirty="0" smtClean="0"/>
              <a:t>Already existing disorder in the population</a:t>
            </a:r>
          </a:p>
          <a:p>
            <a:r>
              <a:rPr lang="en-GB" dirty="0" smtClean="0"/>
              <a:t>Trauma induced disorders:</a:t>
            </a:r>
          </a:p>
          <a:p>
            <a:pPr lvl="1"/>
            <a:r>
              <a:rPr lang="en-GB" dirty="0" smtClean="0"/>
              <a:t>Depression</a:t>
            </a:r>
          </a:p>
          <a:p>
            <a:pPr lvl="1"/>
            <a:r>
              <a:rPr lang="en-GB" dirty="0" smtClean="0"/>
              <a:t>Anxiety</a:t>
            </a:r>
          </a:p>
          <a:p>
            <a:pPr lvl="1"/>
            <a:r>
              <a:rPr lang="en-GB" dirty="0" smtClean="0"/>
              <a:t>Substance use</a:t>
            </a:r>
          </a:p>
          <a:p>
            <a:pPr lvl="1"/>
            <a:r>
              <a:rPr lang="en-GB" dirty="0" smtClean="0"/>
              <a:t>PTSD</a:t>
            </a:r>
            <a:endParaRPr lang="en-GB" dirty="0"/>
          </a:p>
        </p:txBody>
      </p:sp>
    </p:spTree>
    <p:extLst>
      <p:ext uri="{BB962C8B-B14F-4D97-AF65-F5344CB8AC3E}">
        <p14:creationId xmlns:p14="http://schemas.microsoft.com/office/powerpoint/2010/main" val="37016010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 what </a:t>
            </a:r>
            <a:r>
              <a:rPr lang="en-GB" dirty="0" err="1" smtClean="0"/>
              <a:t>shou</a:t>
            </a:r>
            <a:r>
              <a:rPr lang="en-US" dirty="0" err="1" smtClean="0"/>
              <a:t>ld</a:t>
            </a:r>
            <a:r>
              <a:rPr lang="en-GB" dirty="0" smtClean="0"/>
              <a:t> we be prepared to do?</a:t>
            </a:r>
            <a:endParaRPr lang="en-GB" dirty="0"/>
          </a:p>
        </p:txBody>
      </p:sp>
      <p:sp>
        <p:nvSpPr>
          <p:cNvPr id="3" name="Content Placeholder 2"/>
          <p:cNvSpPr>
            <a:spLocks noGrp="1"/>
          </p:cNvSpPr>
          <p:nvPr>
            <p:ph idx="1"/>
          </p:nvPr>
        </p:nvSpPr>
        <p:spPr/>
        <p:txBody>
          <a:bodyPr/>
          <a:lstStyle/>
          <a:p>
            <a:r>
              <a:rPr lang="en-GB" dirty="0" smtClean="0"/>
              <a:t>Be able to recognize normal reaction to stress</a:t>
            </a:r>
          </a:p>
          <a:p>
            <a:r>
              <a:rPr lang="en-GB" dirty="0" smtClean="0"/>
              <a:t>Be able to provide PFA for persons in need  </a:t>
            </a:r>
          </a:p>
          <a:p>
            <a:r>
              <a:rPr lang="en-GB" dirty="0" smtClean="0"/>
              <a:t>Be able to assess and manage priority mental health conditions according to mhGAP-IG</a:t>
            </a:r>
          </a:p>
          <a:p>
            <a:r>
              <a:rPr lang="en-GB" dirty="0" smtClean="0"/>
              <a:t>Be able to identify and address complex cases to priority conditions and PTSD to specialized care.</a:t>
            </a:r>
            <a:br>
              <a:rPr lang="en-GB" dirty="0" smtClean="0"/>
            </a:br>
            <a:endParaRPr lang="en-GB" dirty="0"/>
          </a:p>
        </p:txBody>
      </p:sp>
    </p:spTree>
    <p:extLst>
      <p:ext uri="{BB962C8B-B14F-4D97-AF65-F5344CB8AC3E}">
        <p14:creationId xmlns:p14="http://schemas.microsoft.com/office/powerpoint/2010/main" val="26327416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65538" name="Rectangle 6"/>
          <p:cNvSpPr>
            <a:spLocks noGrp="1" noChangeArrowheads="1"/>
          </p:cNvSpPr>
          <p:nvPr>
            <p:ph type="sldNum" sz="quarter" idx="12"/>
          </p:nvPr>
        </p:nvSpPr>
        <p:spPr>
          <a:noFill/>
        </p:spPr>
        <p:txBody>
          <a:bodyPr/>
          <a:lstStyle/>
          <a:p>
            <a:fld id="{32430B13-C1D4-4E53-AB4E-13756D9B9FC4}" type="slidenum">
              <a:rPr lang="en-US" smtClean="0"/>
              <a:pPr/>
              <a:t>28</a:t>
            </a:fld>
            <a:endParaRPr lang="en-US" smtClean="0"/>
          </a:p>
        </p:txBody>
      </p:sp>
      <p:sp>
        <p:nvSpPr>
          <p:cNvPr id="65539" name="Rectangle 33"/>
          <p:cNvSpPr>
            <a:spLocks noGrp="1" noChangeArrowheads="1"/>
          </p:cNvSpPr>
          <p:nvPr>
            <p:ph type="title" idx="4294967295"/>
          </p:nvPr>
        </p:nvSpPr>
        <p:spPr/>
        <p:txBody>
          <a:bodyPr/>
          <a:lstStyle/>
          <a:p>
            <a:r>
              <a:rPr lang="en-GB" altLang="ja-JP" sz="3200" smtClean="0">
                <a:ea typeface="ＭＳ Ｐゴシック" pitchFamily="34" charset="-128"/>
              </a:rPr>
              <a:t>Serious cases receiving no treatment during the last 12 months</a:t>
            </a:r>
            <a:endParaRPr lang="en-US" sz="3200" smtClean="0"/>
          </a:p>
        </p:txBody>
      </p:sp>
      <p:sp>
        <p:nvSpPr>
          <p:cNvPr id="65540" name="Rectangle 3"/>
          <p:cNvSpPr>
            <a:spLocks noGrp="1" noChangeArrowheads="1"/>
          </p:cNvSpPr>
          <p:nvPr>
            <p:ph type="body" idx="4294967295"/>
          </p:nvPr>
        </p:nvSpPr>
        <p:spPr/>
        <p:txBody>
          <a:bodyPr lIns="0" tIns="0" rIns="0" bIns="0"/>
          <a:lstStyle/>
          <a:p>
            <a:pPr marL="919163" lvl="1" indent="-322263" defTabSz="1042988" eaLnBrk="1" hangingPunct="1">
              <a:lnSpc>
                <a:spcPct val="80000"/>
              </a:lnSpc>
              <a:buFontTx/>
              <a:buNone/>
            </a:pPr>
            <a:r>
              <a:rPr lang="en-GB" altLang="ja-JP" sz="1400" dirty="0" smtClean="0">
                <a:ea typeface="ＭＳ Ｐゴシック" pitchFamily="34" charset="-128"/>
              </a:rPr>
              <a:t>		</a:t>
            </a:r>
            <a:endParaRPr lang="en-US" altLang="ja-JP" sz="1400" dirty="0" smtClean="0">
              <a:ea typeface="ＭＳ Ｐゴシック" pitchFamily="34" charset="-128"/>
            </a:endParaRPr>
          </a:p>
          <a:p>
            <a:pPr marL="390525" indent="-390525" defTabSz="1042988" eaLnBrk="1" hangingPunct="1">
              <a:lnSpc>
                <a:spcPct val="80000"/>
              </a:lnSpc>
              <a:buFontTx/>
              <a:buNone/>
            </a:pPr>
            <a:endParaRPr lang="en-GB" altLang="ja-JP" sz="1400" dirty="0" smtClean="0">
              <a:ea typeface="ＭＳ Ｐゴシック" pitchFamily="34" charset="-128"/>
            </a:endParaRPr>
          </a:p>
        </p:txBody>
      </p:sp>
      <p:sp>
        <p:nvSpPr>
          <p:cNvPr id="65541" name="Line 27"/>
          <p:cNvSpPr>
            <a:spLocks noChangeShapeType="1"/>
          </p:cNvSpPr>
          <p:nvPr/>
        </p:nvSpPr>
        <p:spPr bwMode="auto">
          <a:xfrm>
            <a:off x="2917825" y="2035175"/>
            <a:ext cx="53975" cy="0"/>
          </a:xfrm>
          <a:prstGeom prst="line">
            <a:avLst/>
          </a:prstGeom>
          <a:noFill/>
          <a:ln w="0">
            <a:solidFill>
              <a:srgbClr val="000000"/>
            </a:solidFill>
            <a:round/>
            <a:headEnd/>
            <a:tailEnd/>
          </a:ln>
        </p:spPr>
        <p:txBody>
          <a:bodyPr/>
          <a:lstStyle/>
          <a:p>
            <a:endParaRPr lang="en-US"/>
          </a:p>
        </p:txBody>
      </p:sp>
      <p:sp>
        <p:nvSpPr>
          <p:cNvPr id="65542" name="Line 32"/>
          <p:cNvSpPr>
            <a:spLocks noChangeShapeType="1"/>
          </p:cNvSpPr>
          <p:nvPr/>
        </p:nvSpPr>
        <p:spPr bwMode="auto">
          <a:xfrm flipV="1">
            <a:off x="3416300" y="4911725"/>
            <a:ext cx="0" cy="71438"/>
          </a:xfrm>
          <a:prstGeom prst="line">
            <a:avLst/>
          </a:prstGeom>
          <a:noFill/>
          <a:ln w="0">
            <a:solidFill>
              <a:srgbClr val="000000"/>
            </a:solidFill>
            <a:round/>
            <a:headEnd/>
            <a:tailEnd/>
          </a:ln>
        </p:spPr>
        <p:txBody>
          <a:bodyPr/>
          <a:lstStyle/>
          <a:p>
            <a:endParaRPr lang="en-US"/>
          </a:p>
        </p:txBody>
      </p:sp>
      <p:grpSp>
        <p:nvGrpSpPr>
          <p:cNvPr id="65543" name="Group 59"/>
          <p:cNvGrpSpPr>
            <a:grpSpLocks/>
          </p:cNvGrpSpPr>
          <p:nvPr/>
        </p:nvGrpSpPr>
        <p:grpSpPr bwMode="auto">
          <a:xfrm>
            <a:off x="2124075" y="5876925"/>
            <a:ext cx="5018088" cy="304800"/>
            <a:chOff x="1298" y="3446"/>
            <a:chExt cx="3161" cy="192"/>
          </a:xfrm>
        </p:grpSpPr>
        <p:sp>
          <p:nvSpPr>
            <p:cNvPr id="65567" name="Rectangle 44"/>
            <p:cNvSpPr>
              <a:spLocks noChangeArrowheads="1"/>
            </p:cNvSpPr>
            <p:nvPr/>
          </p:nvSpPr>
          <p:spPr bwMode="auto">
            <a:xfrm>
              <a:off x="1298" y="3446"/>
              <a:ext cx="1350" cy="192"/>
            </a:xfrm>
            <a:prstGeom prst="rect">
              <a:avLst/>
            </a:prstGeom>
            <a:noFill/>
            <a:ln w="9525">
              <a:noFill/>
              <a:miter lim="800000"/>
              <a:headEnd/>
              <a:tailEnd/>
            </a:ln>
          </p:spPr>
          <p:txBody>
            <a:bodyPr wrap="none" lIns="0" tIns="0" rIns="0" bIns="0">
              <a:spAutoFit/>
            </a:bodyPr>
            <a:lstStyle/>
            <a:p>
              <a:r>
                <a:rPr lang="en-US" altLang="ja-JP" sz="2000" b="1" i="1">
                  <a:solidFill>
                    <a:srgbClr val="000000"/>
                  </a:solidFill>
                </a:rPr>
                <a:t>Developed countries</a:t>
              </a:r>
              <a:endParaRPr lang="en-US" altLang="ja-JP" sz="2000" b="1" i="1">
                <a:solidFill>
                  <a:srgbClr val="000066"/>
                </a:solidFill>
              </a:endParaRPr>
            </a:p>
          </p:txBody>
        </p:sp>
        <p:sp>
          <p:nvSpPr>
            <p:cNvPr id="65568" name="Rectangle 45"/>
            <p:cNvSpPr>
              <a:spLocks noChangeArrowheads="1"/>
            </p:cNvSpPr>
            <p:nvPr/>
          </p:nvSpPr>
          <p:spPr bwMode="auto">
            <a:xfrm>
              <a:off x="3065" y="3446"/>
              <a:ext cx="1394" cy="192"/>
            </a:xfrm>
            <a:prstGeom prst="rect">
              <a:avLst/>
            </a:prstGeom>
            <a:noFill/>
            <a:ln w="9525">
              <a:noFill/>
              <a:miter lim="800000"/>
              <a:headEnd/>
              <a:tailEnd/>
            </a:ln>
          </p:spPr>
          <p:txBody>
            <a:bodyPr wrap="none" lIns="0" tIns="0" rIns="0" bIns="0">
              <a:spAutoFit/>
            </a:bodyPr>
            <a:lstStyle/>
            <a:p>
              <a:pPr algn="r" rtl="1"/>
              <a:r>
                <a:rPr lang="en-US" altLang="ja-JP" sz="2000" b="1" i="1">
                  <a:solidFill>
                    <a:srgbClr val="000000"/>
                  </a:solidFill>
                </a:rPr>
                <a:t>Developing countries</a:t>
              </a:r>
              <a:endParaRPr lang="en-US" altLang="ja-JP" sz="2000" b="1" i="1">
                <a:solidFill>
                  <a:srgbClr val="000066"/>
                </a:solidFill>
              </a:endParaRPr>
            </a:p>
          </p:txBody>
        </p:sp>
      </p:grpSp>
      <p:grpSp>
        <p:nvGrpSpPr>
          <p:cNvPr id="65544" name="Group 60"/>
          <p:cNvGrpSpPr>
            <a:grpSpLocks/>
          </p:cNvGrpSpPr>
          <p:nvPr/>
        </p:nvGrpSpPr>
        <p:grpSpPr bwMode="auto">
          <a:xfrm>
            <a:off x="1331913" y="1773238"/>
            <a:ext cx="6294437" cy="4081462"/>
            <a:chOff x="793" y="933"/>
            <a:chExt cx="3965" cy="2571"/>
          </a:xfrm>
        </p:grpSpPr>
        <p:sp>
          <p:nvSpPr>
            <p:cNvPr id="65545" name="Rectangle 4"/>
            <p:cNvSpPr>
              <a:spLocks noChangeArrowheads="1"/>
            </p:cNvSpPr>
            <p:nvPr/>
          </p:nvSpPr>
          <p:spPr bwMode="auto">
            <a:xfrm>
              <a:off x="890" y="933"/>
              <a:ext cx="3868" cy="2336"/>
            </a:xfrm>
            <a:prstGeom prst="rect">
              <a:avLst/>
            </a:prstGeom>
            <a:solidFill>
              <a:srgbClr val="C0C0C0"/>
            </a:solidFill>
            <a:ln w="9525">
              <a:noFill/>
              <a:miter lim="800000"/>
              <a:headEnd/>
              <a:tailEnd/>
            </a:ln>
          </p:spPr>
          <p:txBody>
            <a:bodyPr/>
            <a:lstStyle/>
            <a:p>
              <a:endParaRPr lang="ja-JP" altLang="en-US" sz="1800">
                <a:solidFill>
                  <a:schemeClr val="tx1"/>
                </a:solidFill>
              </a:endParaRPr>
            </a:p>
          </p:txBody>
        </p:sp>
        <p:sp>
          <p:nvSpPr>
            <p:cNvPr id="65546" name="Rectangle 15"/>
            <p:cNvSpPr>
              <a:spLocks noChangeArrowheads="1"/>
            </p:cNvSpPr>
            <p:nvPr/>
          </p:nvSpPr>
          <p:spPr bwMode="auto">
            <a:xfrm>
              <a:off x="1305" y="2364"/>
              <a:ext cx="556" cy="905"/>
            </a:xfrm>
            <a:prstGeom prst="rect">
              <a:avLst/>
            </a:prstGeom>
            <a:solidFill>
              <a:srgbClr val="3C5B75"/>
            </a:solidFill>
            <a:ln w="9525">
              <a:solidFill>
                <a:srgbClr val="000000"/>
              </a:solidFill>
              <a:miter lim="800000"/>
              <a:headEnd/>
              <a:tailEnd/>
            </a:ln>
          </p:spPr>
          <p:txBody>
            <a:bodyPr/>
            <a:lstStyle/>
            <a:p>
              <a:endParaRPr lang="ja-JP" altLang="en-US" sz="1800">
                <a:solidFill>
                  <a:schemeClr val="tx1"/>
                </a:solidFill>
              </a:endParaRPr>
            </a:p>
          </p:txBody>
        </p:sp>
        <p:sp>
          <p:nvSpPr>
            <p:cNvPr id="65547" name="Rectangle 16"/>
            <p:cNvSpPr>
              <a:spLocks noChangeArrowheads="1"/>
            </p:cNvSpPr>
            <p:nvPr/>
          </p:nvSpPr>
          <p:spPr bwMode="auto">
            <a:xfrm>
              <a:off x="3239" y="1293"/>
              <a:ext cx="556" cy="1976"/>
            </a:xfrm>
            <a:prstGeom prst="rect">
              <a:avLst/>
            </a:prstGeom>
            <a:solidFill>
              <a:srgbClr val="A14950"/>
            </a:solidFill>
            <a:ln w="9525">
              <a:solidFill>
                <a:srgbClr val="000000"/>
              </a:solidFill>
              <a:miter lim="800000"/>
              <a:headEnd/>
              <a:tailEnd/>
            </a:ln>
          </p:spPr>
          <p:txBody>
            <a:bodyPr/>
            <a:lstStyle/>
            <a:p>
              <a:endParaRPr lang="ja-JP" altLang="en-US" sz="1800">
                <a:solidFill>
                  <a:schemeClr val="tx1"/>
                </a:solidFill>
              </a:endParaRPr>
            </a:p>
          </p:txBody>
        </p:sp>
        <p:sp>
          <p:nvSpPr>
            <p:cNvPr id="65548" name="Rectangle 17"/>
            <p:cNvSpPr>
              <a:spLocks noChangeArrowheads="1"/>
            </p:cNvSpPr>
            <p:nvPr/>
          </p:nvSpPr>
          <p:spPr bwMode="auto">
            <a:xfrm>
              <a:off x="1861" y="1971"/>
              <a:ext cx="547" cy="1298"/>
            </a:xfrm>
            <a:prstGeom prst="rect">
              <a:avLst/>
            </a:prstGeom>
            <a:solidFill>
              <a:srgbClr val="3C5B75"/>
            </a:solidFill>
            <a:ln w="9525">
              <a:solidFill>
                <a:schemeClr val="tx1"/>
              </a:solidFill>
              <a:miter lim="800000"/>
              <a:headEnd/>
              <a:tailEnd/>
            </a:ln>
          </p:spPr>
          <p:txBody>
            <a:bodyPr/>
            <a:lstStyle/>
            <a:p>
              <a:endParaRPr lang="ja-JP" altLang="en-US" sz="1800">
                <a:solidFill>
                  <a:schemeClr val="tx1"/>
                </a:solidFill>
              </a:endParaRPr>
            </a:p>
          </p:txBody>
        </p:sp>
        <p:sp>
          <p:nvSpPr>
            <p:cNvPr id="65549" name="Rectangle 18"/>
            <p:cNvSpPr>
              <a:spLocks noChangeArrowheads="1"/>
            </p:cNvSpPr>
            <p:nvPr/>
          </p:nvSpPr>
          <p:spPr bwMode="auto">
            <a:xfrm>
              <a:off x="3795" y="1064"/>
              <a:ext cx="548" cy="2205"/>
            </a:xfrm>
            <a:prstGeom prst="rect">
              <a:avLst/>
            </a:prstGeom>
            <a:solidFill>
              <a:srgbClr val="A14950"/>
            </a:solidFill>
            <a:ln w="9525">
              <a:solidFill>
                <a:srgbClr val="000000"/>
              </a:solidFill>
              <a:miter lim="800000"/>
              <a:headEnd/>
              <a:tailEnd/>
            </a:ln>
          </p:spPr>
          <p:txBody>
            <a:bodyPr/>
            <a:lstStyle/>
            <a:p>
              <a:endParaRPr lang="ja-JP" altLang="en-US" sz="1800">
                <a:solidFill>
                  <a:schemeClr val="tx1"/>
                </a:solidFill>
              </a:endParaRPr>
            </a:p>
          </p:txBody>
        </p:sp>
        <p:sp>
          <p:nvSpPr>
            <p:cNvPr id="65550" name="Rectangle 34"/>
            <p:cNvSpPr>
              <a:spLocks noChangeArrowheads="1"/>
            </p:cNvSpPr>
            <p:nvPr/>
          </p:nvSpPr>
          <p:spPr bwMode="auto">
            <a:xfrm>
              <a:off x="825" y="3183"/>
              <a:ext cx="4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0</a:t>
              </a:r>
              <a:endParaRPr lang="en-US" altLang="ja-JP" sz="3400" b="1">
                <a:solidFill>
                  <a:srgbClr val="000066"/>
                </a:solidFill>
                <a:latin typeface="Arial" charset="0"/>
              </a:endParaRPr>
            </a:p>
          </p:txBody>
        </p:sp>
        <p:sp>
          <p:nvSpPr>
            <p:cNvPr id="65551" name="Rectangle 35"/>
            <p:cNvSpPr>
              <a:spLocks noChangeArrowheads="1"/>
            </p:cNvSpPr>
            <p:nvPr/>
          </p:nvSpPr>
          <p:spPr bwMode="auto">
            <a:xfrm>
              <a:off x="793" y="2920"/>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10</a:t>
              </a:r>
              <a:endParaRPr lang="en-US" altLang="ja-JP" sz="3400" b="1">
                <a:solidFill>
                  <a:srgbClr val="000066"/>
                </a:solidFill>
                <a:latin typeface="Arial" charset="0"/>
              </a:endParaRPr>
            </a:p>
          </p:txBody>
        </p:sp>
        <p:sp>
          <p:nvSpPr>
            <p:cNvPr id="65552" name="Rectangle 36"/>
            <p:cNvSpPr>
              <a:spLocks noChangeArrowheads="1"/>
            </p:cNvSpPr>
            <p:nvPr/>
          </p:nvSpPr>
          <p:spPr bwMode="auto">
            <a:xfrm>
              <a:off x="793" y="2658"/>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20</a:t>
              </a:r>
              <a:endParaRPr lang="en-US" altLang="ja-JP" sz="3400" b="1">
                <a:solidFill>
                  <a:srgbClr val="000066"/>
                </a:solidFill>
                <a:latin typeface="Arial" charset="0"/>
              </a:endParaRPr>
            </a:p>
          </p:txBody>
        </p:sp>
        <p:sp>
          <p:nvSpPr>
            <p:cNvPr id="65553" name="Rectangle 37"/>
            <p:cNvSpPr>
              <a:spLocks noChangeArrowheads="1"/>
            </p:cNvSpPr>
            <p:nvPr/>
          </p:nvSpPr>
          <p:spPr bwMode="auto">
            <a:xfrm>
              <a:off x="793" y="2407"/>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30</a:t>
              </a:r>
              <a:endParaRPr lang="en-US" altLang="ja-JP" sz="3400" b="1">
                <a:solidFill>
                  <a:srgbClr val="000066"/>
                </a:solidFill>
                <a:latin typeface="Arial" charset="0"/>
              </a:endParaRPr>
            </a:p>
          </p:txBody>
        </p:sp>
        <p:sp>
          <p:nvSpPr>
            <p:cNvPr id="65554" name="Rectangle 38"/>
            <p:cNvSpPr>
              <a:spLocks noChangeArrowheads="1"/>
            </p:cNvSpPr>
            <p:nvPr/>
          </p:nvSpPr>
          <p:spPr bwMode="auto">
            <a:xfrm>
              <a:off x="793" y="2145"/>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40</a:t>
              </a:r>
              <a:endParaRPr lang="en-US" altLang="ja-JP" sz="3400" b="1">
                <a:solidFill>
                  <a:srgbClr val="000066"/>
                </a:solidFill>
                <a:latin typeface="Arial" charset="0"/>
              </a:endParaRPr>
            </a:p>
          </p:txBody>
        </p:sp>
        <p:sp>
          <p:nvSpPr>
            <p:cNvPr id="65555" name="Rectangle 39"/>
            <p:cNvSpPr>
              <a:spLocks noChangeArrowheads="1"/>
            </p:cNvSpPr>
            <p:nvPr/>
          </p:nvSpPr>
          <p:spPr bwMode="auto">
            <a:xfrm>
              <a:off x="793" y="1883"/>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50</a:t>
              </a:r>
              <a:endParaRPr lang="en-US" altLang="ja-JP" sz="3400" b="1">
                <a:solidFill>
                  <a:srgbClr val="000066"/>
                </a:solidFill>
                <a:latin typeface="Arial" charset="0"/>
              </a:endParaRPr>
            </a:p>
          </p:txBody>
        </p:sp>
        <p:sp>
          <p:nvSpPr>
            <p:cNvPr id="65556" name="Rectangle 40"/>
            <p:cNvSpPr>
              <a:spLocks noChangeArrowheads="1"/>
            </p:cNvSpPr>
            <p:nvPr/>
          </p:nvSpPr>
          <p:spPr bwMode="auto">
            <a:xfrm>
              <a:off x="793" y="1621"/>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60</a:t>
              </a:r>
              <a:endParaRPr lang="en-US" altLang="ja-JP" sz="3400" b="1">
                <a:solidFill>
                  <a:srgbClr val="000066"/>
                </a:solidFill>
                <a:latin typeface="Arial" charset="0"/>
              </a:endParaRPr>
            </a:p>
          </p:txBody>
        </p:sp>
        <p:sp>
          <p:nvSpPr>
            <p:cNvPr id="65557" name="Rectangle 41"/>
            <p:cNvSpPr>
              <a:spLocks noChangeArrowheads="1"/>
            </p:cNvSpPr>
            <p:nvPr/>
          </p:nvSpPr>
          <p:spPr bwMode="auto">
            <a:xfrm>
              <a:off x="793" y="1370"/>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70</a:t>
              </a:r>
              <a:endParaRPr lang="en-US" altLang="ja-JP" sz="3400" b="1">
                <a:solidFill>
                  <a:srgbClr val="000066"/>
                </a:solidFill>
                <a:latin typeface="Arial" charset="0"/>
              </a:endParaRPr>
            </a:p>
          </p:txBody>
        </p:sp>
        <p:sp>
          <p:nvSpPr>
            <p:cNvPr id="65558" name="Rectangle 42"/>
            <p:cNvSpPr>
              <a:spLocks noChangeArrowheads="1"/>
            </p:cNvSpPr>
            <p:nvPr/>
          </p:nvSpPr>
          <p:spPr bwMode="auto">
            <a:xfrm>
              <a:off x="793" y="1107"/>
              <a:ext cx="80" cy="86"/>
            </a:xfrm>
            <a:prstGeom prst="rect">
              <a:avLst/>
            </a:prstGeom>
            <a:noFill/>
            <a:ln w="9525">
              <a:noFill/>
              <a:miter lim="800000"/>
              <a:headEnd/>
              <a:tailEnd/>
            </a:ln>
          </p:spPr>
          <p:txBody>
            <a:bodyPr wrap="none" lIns="0" tIns="0" rIns="0" bIns="0">
              <a:spAutoFit/>
            </a:bodyPr>
            <a:lstStyle/>
            <a:p>
              <a:pPr algn="r" rtl="1"/>
              <a:r>
                <a:rPr lang="en-US" altLang="ja-JP" sz="900">
                  <a:solidFill>
                    <a:srgbClr val="000000"/>
                  </a:solidFill>
                  <a:latin typeface="Arial" charset="0"/>
                </a:rPr>
                <a:t>80</a:t>
              </a:r>
              <a:endParaRPr lang="en-US" altLang="ja-JP" sz="3400" b="1">
                <a:solidFill>
                  <a:srgbClr val="000066"/>
                </a:solidFill>
                <a:latin typeface="Arial" charset="0"/>
              </a:endParaRPr>
            </a:p>
          </p:txBody>
        </p:sp>
        <p:sp>
          <p:nvSpPr>
            <p:cNvPr id="65559" name="Text Box 46"/>
            <p:cNvSpPr txBox="1">
              <a:spLocks noChangeArrowheads="1"/>
            </p:cNvSpPr>
            <p:nvPr/>
          </p:nvSpPr>
          <p:spPr bwMode="auto">
            <a:xfrm>
              <a:off x="1321" y="3326"/>
              <a:ext cx="528" cy="136"/>
            </a:xfrm>
            <a:prstGeom prst="rect">
              <a:avLst/>
            </a:prstGeom>
            <a:noFill/>
            <a:ln w="9525">
              <a:noFill/>
              <a:miter lim="800000"/>
              <a:headEnd/>
              <a:tailEnd/>
            </a:ln>
          </p:spPr>
          <p:txBody>
            <a:bodyPr wrap="none" lIns="80147" tIns="40074" rIns="80147" bIns="40074">
              <a:spAutoFit/>
            </a:bodyPr>
            <a:lstStyle/>
            <a:p>
              <a:pPr algn="r" rtl="1"/>
              <a:r>
                <a:rPr lang="en-GB" altLang="ja-JP" sz="900" b="1">
                  <a:solidFill>
                    <a:schemeClr val="tx1"/>
                  </a:solidFill>
                  <a:latin typeface="Arial" charset="0"/>
                </a:rPr>
                <a:t>Lower range</a:t>
              </a:r>
              <a:endParaRPr lang="en-US" altLang="ja-JP" sz="900" b="1">
                <a:solidFill>
                  <a:schemeClr val="tx1"/>
                </a:solidFill>
                <a:latin typeface="Arial" charset="0"/>
              </a:endParaRPr>
            </a:p>
          </p:txBody>
        </p:sp>
        <p:sp>
          <p:nvSpPr>
            <p:cNvPr id="65560" name="Text Box 47"/>
            <p:cNvSpPr txBox="1">
              <a:spLocks noChangeArrowheads="1"/>
            </p:cNvSpPr>
            <p:nvPr/>
          </p:nvSpPr>
          <p:spPr bwMode="auto">
            <a:xfrm>
              <a:off x="1925" y="3326"/>
              <a:ext cx="524" cy="136"/>
            </a:xfrm>
            <a:prstGeom prst="rect">
              <a:avLst/>
            </a:prstGeom>
            <a:noFill/>
            <a:ln w="9525">
              <a:noFill/>
              <a:miter lim="800000"/>
              <a:headEnd/>
              <a:tailEnd/>
            </a:ln>
          </p:spPr>
          <p:txBody>
            <a:bodyPr wrap="none" lIns="80147" tIns="40074" rIns="80147" bIns="40074">
              <a:spAutoFit/>
            </a:bodyPr>
            <a:lstStyle/>
            <a:p>
              <a:pPr algn="r" rtl="1"/>
              <a:r>
                <a:rPr lang="en-GB" altLang="ja-JP" sz="900" b="1">
                  <a:solidFill>
                    <a:schemeClr val="tx1"/>
                  </a:solidFill>
                  <a:latin typeface="Arial" charset="0"/>
                </a:rPr>
                <a:t>Upper range</a:t>
              </a:r>
              <a:endParaRPr lang="en-US" altLang="ja-JP" sz="900" b="1">
                <a:solidFill>
                  <a:schemeClr val="tx1"/>
                </a:solidFill>
                <a:latin typeface="Arial" charset="0"/>
              </a:endParaRPr>
            </a:p>
          </p:txBody>
        </p:sp>
        <p:sp>
          <p:nvSpPr>
            <p:cNvPr id="65561" name="Text Box 48"/>
            <p:cNvSpPr txBox="1">
              <a:spLocks noChangeArrowheads="1"/>
            </p:cNvSpPr>
            <p:nvPr/>
          </p:nvSpPr>
          <p:spPr bwMode="auto">
            <a:xfrm>
              <a:off x="3100" y="3339"/>
              <a:ext cx="671" cy="165"/>
            </a:xfrm>
            <a:prstGeom prst="rect">
              <a:avLst/>
            </a:prstGeom>
            <a:noFill/>
            <a:ln w="9525">
              <a:noFill/>
              <a:miter lim="800000"/>
              <a:headEnd/>
              <a:tailEnd/>
            </a:ln>
          </p:spPr>
          <p:txBody>
            <a:bodyPr wrap="none" lIns="80147" tIns="40074" rIns="80147" bIns="40074">
              <a:spAutoFit/>
            </a:bodyPr>
            <a:lstStyle/>
            <a:p>
              <a:pPr algn="r" rtl="1"/>
              <a:r>
                <a:rPr lang="en-GB" altLang="ja-JP" sz="1200" b="1">
                  <a:solidFill>
                    <a:schemeClr val="tx1"/>
                  </a:solidFill>
                  <a:latin typeface="Arial" charset="0"/>
                </a:rPr>
                <a:t>Lower range</a:t>
              </a:r>
              <a:endParaRPr lang="en-US" altLang="ja-JP" sz="1200" b="1">
                <a:solidFill>
                  <a:schemeClr val="tx1"/>
                </a:solidFill>
                <a:latin typeface="Arial" charset="0"/>
              </a:endParaRPr>
            </a:p>
          </p:txBody>
        </p:sp>
        <p:sp>
          <p:nvSpPr>
            <p:cNvPr id="65562" name="Text Box 49"/>
            <p:cNvSpPr txBox="1">
              <a:spLocks noChangeArrowheads="1"/>
            </p:cNvSpPr>
            <p:nvPr/>
          </p:nvSpPr>
          <p:spPr bwMode="auto">
            <a:xfrm>
              <a:off x="3692" y="3339"/>
              <a:ext cx="665" cy="165"/>
            </a:xfrm>
            <a:prstGeom prst="rect">
              <a:avLst/>
            </a:prstGeom>
            <a:noFill/>
            <a:ln w="9525">
              <a:noFill/>
              <a:miter lim="800000"/>
              <a:headEnd/>
              <a:tailEnd/>
            </a:ln>
          </p:spPr>
          <p:txBody>
            <a:bodyPr wrap="none" lIns="80147" tIns="40074" rIns="80147" bIns="40074">
              <a:spAutoFit/>
            </a:bodyPr>
            <a:lstStyle/>
            <a:p>
              <a:pPr algn="r" rtl="1"/>
              <a:r>
                <a:rPr lang="en-GB" altLang="ja-JP" sz="1200" b="1">
                  <a:solidFill>
                    <a:schemeClr val="tx1"/>
                  </a:solidFill>
                  <a:latin typeface="Arial" charset="0"/>
                </a:rPr>
                <a:t>Upper range</a:t>
              </a:r>
              <a:endParaRPr lang="en-US" altLang="ja-JP" sz="1200" b="1">
                <a:solidFill>
                  <a:schemeClr val="tx1"/>
                </a:solidFill>
                <a:latin typeface="Arial" charset="0"/>
              </a:endParaRPr>
            </a:p>
          </p:txBody>
        </p:sp>
        <p:sp>
          <p:nvSpPr>
            <p:cNvPr id="65563" name="Text Box 50"/>
            <p:cNvSpPr txBox="1">
              <a:spLocks noChangeArrowheads="1"/>
            </p:cNvSpPr>
            <p:nvPr/>
          </p:nvSpPr>
          <p:spPr bwMode="auto">
            <a:xfrm>
              <a:off x="1400" y="2324"/>
              <a:ext cx="356" cy="204"/>
            </a:xfrm>
            <a:prstGeom prst="rect">
              <a:avLst/>
            </a:prstGeom>
            <a:noFill/>
            <a:ln w="9525">
              <a:noFill/>
              <a:miter lim="800000"/>
              <a:headEnd/>
              <a:tailEnd/>
            </a:ln>
          </p:spPr>
          <p:txBody>
            <a:bodyPr wrap="none" lIns="80147" tIns="40074" rIns="80147" bIns="40074">
              <a:spAutoFit/>
            </a:bodyPr>
            <a:lstStyle/>
            <a:p>
              <a:pPr algn="r" rtl="1"/>
              <a:r>
                <a:rPr lang="en-GB" altLang="ja-JP" sz="1600" b="1">
                  <a:latin typeface="Arial" charset="0"/>
                </a:rPr>
                <a:t>35%</a:t>
              </a:r>
              <a:endParaRPr lang="en-US" altLang="ja-JP" sz="1600" b="1">
                <a:latin typeface="Arial" charset="0"/>
              </a:endParaRPr>
            </a:p>
          </p:txBody>
        </p:sp>
        <p:sp>
          <p:nvSpPr>
            <p:cNvPr id="65564" name="Text Box 51"/>
            <p:cNvSpPr txBox="1">
              <a:spLocks noChangeArrowheads="1"/>
            </p:cNvSpPr>
            <p:nvPr/>
          </p:nvSpPr>
          <p:spPr bwMode="auto">
            <a:xfrm>
              <a:off x="1962" y="1946"/>
              <a:ext cx="356" cy="204"/>
            </a:xfrm>
            <a:prstGeom prst="rect">
              <a:avLst/>
            </a:prstGeom>
            <a:noFill/>
            <a:ln w="9525">
              <a:noFill/>
              <a:miter lim="800000"/>
              <a:headEnd/>
              <a:tailEnd/>
            </a:ln>
          </p:spPr>
          <p:txBody>
            <a:bodyPr wrap="none" lIns="80147" tIns="40074" rIns="80147" bIns="40074">
              <a:spAutoFit/>
            </a:bodyPr>
            <a:lstStyle/>
            <a:p>
              <a:pPr rtl="1"/>
              <a:r>
                <a:rPr lang="en-GB" altLang="ja-JP" sz="1600" b="1">
                  <a:latin typeface="Arial" charset="0"/>
                </a:rPr>
                <a:t>50%</a:t>
              </a:r>
              <a:endParaRPr lang="en-US" altLang="ja-JP" sz="1600" b="1">
                <a:latin typeface="Arial" charset="0"/>
              </a:endParaRPr>
            </a:p>
          </p:txBody>
        </p:sp>
        <p:sp>
          <p:nvSpPr>
            <p:cNvPr id="65565" name="Text Box 52"/>
            <p:cNvSpPr txBox="1">
              <a:spLocks noChangeArrowheads="1"/>
            </p:cNvSpPr>
            <p:nvPr/>
          </p:nvSpPr>
          <p:spPr bwMode="auto">
            <a:xfrm>
              <a:off x="3344" y="1258"/>
              <a:ext cx="356" cy="204"/>
            </a:xfrm>
            <a:prstGeom prst="rect">
              <a:avLst/>
            </a:prstGeom>
            <a:noFill/>
            <a:ln w="9525">
              <a:noFill/>
              <a:miter lim="800000"/>
              <a:headEnd/>
              <a:tailEnd/>
            </a:ln>
          </p:spPr>
          <p:txBody>
            <a:bodyPr wrap="none" lIns="80147" tIns="40074" rIns="80147" bIns="40074">
              <a:spAutoFit/>
            </a:bodyPr>
            <a:lstStyle/>
            <a:p>
              <a:r>
                <a:rPr lang="en-GB" altLang="ja-JP" sz="1600" b="1">
                  <a:latin typeface="Arial" charset="0"/>
                </a:rPr>
                <a:t>76%</a:t>
              </a:r>
              <a:endParaRPr lang="en-US" altLang="ja-JP" sz="1600" b="1">
                <a:latin typeface="Arial" charset="0"/>
              </a:endParaRPr>
            </a:p>
          </p:txBody>
        </p:sp>
        <p:sp>
          <p:nvSpPr>
            <p:cNvPr id="65566" name="Text Box 53"/>
            <p:cNvSpPr txBox="1">
              <a:spLocks noChangeArrowheads="1"/>
            </p:cNvSpPr>
            <p:nvPr/>
          </p:nvSpPr>
          <p:spPr bwMode="auto">
            <a:xfrm>
              <a:off x="3903" y="1030"/>
              <a:ext cx="356" cy="204"/>
            </a:xfrm>
            <a:prstGeom prst="rect">
              <a:avLst/>
            </a:prstGeom>
            <a:noFill/>
            <a:ln w="9525">
              <a:noFill/>
              <a:miter lim="800000"/>
              <a:headEnd/>
              <a:tailEnd/>
            </a:ln>
          </p:spPr>
          <p:txBody>
            <a:bodyPr wrap="none" lIns="80147" tIns="40074" rIns="80147" bIns="40074">
              <a:spAutoFit/>
            </a:bodyPr>
            <a:lstStyle/>
            <a:p>
              <a:r>
                <a:rPr lang="en-GB" altLang="ja-JP" sz="1600" b="1">
                  <a:latin typeface="Arial" charset="0"/>
                </a:rPr>
                <a:t>85%</a:t>
              </a:r>
              <a:endParaRPr lang="en-US" altLang="ja-JP" sz="1600" b="1">
                <a:latin typeface="Arial" charset="0"/>
              </a:endParaRPr>
            </a:p>
          </p:txBody>
        </p:sp>
      </p:grpSp>
    </p:spTree>
    <p:extLst>
      <p:ext uri="{BB962C8B-B14F-4D97-AF65-F5344CB8AC3E}">
        <p14:creationId xmlns:p14="http://schemas.microsoft.com/office/powerpoint/2010/main" val="136398666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1140" name="Rectangle 6"/>
          <p:cNvSpPr>
            <a:spLocks noGrp="1" noChangeArrowheads="1"/>
          </p:cNvSpPr>
          <p:nvPr>
            <p:ph type="sldNum" sz="quarter" idx="12"/>
          </p:nvPr>
        </p:nvSpPr>
        <p:spPr>
          <a:noFill/>
        </p:spPr>
        <p:txBody>
          <a:bodyPr/>
          <a:lstStyle/>
          <a:p>
            <a:fld id="{DAE0F631-52EC-48F6-BCCB-D0127EB86339}" type="slidenum">
              <a:rPr lang="en-US" smtClean="0"/>
              <a:pPr/>
              <a:t>29</a:t>
            </a:fld>
            <a:endParaRPr lang="en-US" smtClean="0"/>
          </a:p>
        </p:txBody>
      </p:sp>
      <p:sp>
        <p:nvSpPr>
          <p:cNvPr id="1141" name="Rectangle 4"/>
          <p:cNvSpPr>
            <a:spLocks noGrp="1"/>
          </p:cNvSpPr>
          <p:nvPr>
            <p:ph type="title" idx="4294967295"/>
          </p:nvPr>
        </p:nvSpPr>
        <p:spPr>
          <a:xfrm>
            <a:off x="0" y="0"/>
            <a:ext cx="9144000" cy="990600"/>
          </a:xfrm>
        </p:spPr>
        <p:txBody>
          <a:bodyPr/>
          <a:lstStyle/>
          <a:p>
            <a:pPr eaLnBrk="1" hangingPunct="1"/>
            <a:r>
              <a:rPr lang="en-US" altLang="ja-JP" sz="2800" smtClean="0">
                <a:ea typeface="ＭＳ Ｐゴシック" pitchFamily="34" charset="-128"/>
              </a:rPr>
              <a:t>Human resources for mental health care by income group</a:t>
            </a:r>
          </a:p>
        </p:txBody>
      </p:sp>
      <p:graphicFrame>
        <p:nvGraphicFramePr>
          <p:cNvPr id="1138" name="Object 114"/>
          <p:cNvGraphicFramePr>
            <a:graphicFrameLocks noGrp="1" noChangeAspect="1"/>
          </p:cNvGraphicFramePr>
          <p:nvPr>
            <p:ph idx="4294967295"/>
            <p:extLst>
              <p:ext uri="{D42A27DB-BD31-4B8C-83A1-F6EECF244321}">
                <p14:modId xmlns:p14="http://schemas.microsoft.com/office/powerpoint/2010/main" val="2411744438"/>
              </p:ext>
            </p:extLst>
          </p:nvPr>
        </p:nvGraphicFramePr>
        <p:xfrm>
          <a:off x="1" y="981075"/>
          <a:ext cx="8837510" cy="5876925"/>
        </p:xfrm>
        <a:graphic>
          <a:graphicData uri="http://schemas.openxmlformats.org/presentationml/2006/ole">
            <mc:AlternateContent xmlns:mc="http://schemas.openxmlformats.org/markup-compatibility/2006">
              <mc:Choice xmlns:v="urn:schemas-microsoft-com:vml" Requires="v">
                <p:oleObj spid="_x0000_s3088" name="Chart" r:id="rId4" imgW="7819949" imgH="4867351" progId="Excel.Chart.8">
                  <p:embed/>
                </p:oleObj>
              </mc:Choice>
              <mc:Fallback>
                <p:oleObj name="Chart" r:id="rId4" imgW="7819949" imgH="4867351" progId="Excel.Char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981075"/>
                        <a:ext cx="8837510" cy="5876925"/>
                      </a:xfrm>
                      <a:prstGeom prst="rect">
                        <a:avLst/>
                      </a:prstGeom>
                      <a:noFill/>
                      <a:ln>
                        <a:noFill/>
                      </a:ln>
                      <a:effectLst/>
                      <a:extLst/>
                    </p:spPr>
                  </p:pic>
                </p:oleObj>
              </mc:Fallback>
            </mc:AlternateContent>
          </a:graphicData>
        </a:graphic>
      </p:graphicFrame>
      <p:sp>
        <p:nvSpPr>
          <p:cNvPr id="1142" name="Text Box 6"/>
          <p:cNvSpPr txBox="1">
            <a:spLocks noChangeArrowheads="1"/>
          </p:cNvSpPr>
          <p:nvPr/>
        </p:nvSpPr>
        <p:spPr bwMode="auto">
          <a:xfrm>
            <a:off x="1042988" y="1341438"/>
            <a:ext cx="1871662" cy="641350"/>
          </a:xfrm>
          <a:prstGeom prst="rect">
            <a:avLst/>
          </a:prstGeom>
          <a:noFill/>
          <a:ln w="9525">
            <a:noFill/>
            <a:miter lim="800000"/>
            <a:headEnd/>
            <a:tailEnd/>
          </a:ln>
        </p:spPr>
        <p:txBody>
          <a:bodyPr>
            <a:spAutoFit/>
          </a:bodyPr>
          <a:lstStyle/>
          <a:p>
            <a:pPr>
              <a:spcBef>
                <a:spcPct val="50000"/>
              </a:spcBef>
            </a:pPr>
            <a:r>
              <a:rPr lang="en-US" altLang="ja-JP" sz="1800">
                <a:solidFill>
                  <a:schemeClr val="tx1"/>
                </a:solidFill>
              </a:rPr>
              <a:t>per 100000 population</a:t>
            </a:r>
          </a:p>
        </p:txBody>
      </p:sp>
    </p:spTree>
    <p:extLst>
      <p:ext uri="{BB962C8B-B14F-4D97-AF65-F5344CB8AC3E}">
        <p14:creationId xmlns:p14="http://schemas.microsoft.com/office/powerpoint/2010/main" val="193676623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5"/>
          <p:cNvSpPr>
            <a:spLocks noGrp="1" noChangeArrowheads="1"/>
          </p:cNvSpPr>
          <p:nvPr>
            <p:ph type="ftr" sz="quarter" idx="11"/>
          </p:nvPr>
        </p:nvSpPr>
        <p:spPr>
          <a:noFill/>
        </p:spPr>
        <p:txBody>
          <a:bodyPr/>
          <a:lstStyle/>
          <a:p>
            <a:endParaRPr lang="en-US" dirty="0" smtClean="0"/>
          </a:p>
        </p:txBody>
      </p:sp>
      <p:sp>
        <p:nvSpPr>
          <p:cNvPr id="99330" name="Rectangle 6"/>
          <p:cNvSpPr>
            <a:spLocks noGrp="1" noChangeArrowheads="1"/>
          </p:cNvSpPr>
          <p:nvPr>
            <p:ph type="sldNum" sz="quarter" idx="12"/>
          </p:nvPr>
        </p:nvSpPr>
        <p:spPr>
          <a:noFill/>
        </p:spPr>
        <p:txBody>
          <a:bodyPr/>
          <a:lstStyle/>
          <a:p>
            <a:fld id="{50A52BC3-0C44-4C7E-AA5B-4B32C32ED9EC}" type="slidenum">
              <a:rPr lang="en-US" smtClean="0"/>
              <a:pPr/>
              <a:t>30</a:t>
            </a:fld>
            <a:endParaRPr lang="en-US" smtClean="0"/>
          </a:p>
        </p:txBody>
      </p:sp>
      <p:sp>
        <p:nvSpPr>
          <p:cNvPr id="99331" name="Rectangle 2"/>
          <p:cNvSpPr>
            <a:spLocks noGrp="1" noChangeArrowheads="1"/>
          </p:cNvSpPr>
          <p:nvPr>
            <p:ph type="title" idx="4294967295"/>
          </p:nvPr>
        </p:nvSpPr>
        <p:spPr>
          <a:xfrm>
            <a:off x="0" y="5516563"/>
            <a:ext cx="9144000" cy="990600"/>
          </a:xfrm>
        </p:spPr>
        <p:txBody>
          <a:bodyPr/>
          <a:lstStyle/>
          <a:p>
            <a:r>
              <a:rPr lang="en-GB" altLang="ja-JP" sz="2100" dirty="0">
                <a:latin typeface="Calibri" pitchFamily="34" charset="0"/>
                <a:ea typeface="ＭＳ Ｐゴシック" pitchFamily="34" charset="-128"/>
              </a:rPr>
              <a:t>http://</a:t>
            </a:r>
            <a:r>
              <a:rPr lang="en-GB" altLang="ja-JP" sz="2100" dirty="0" err="1">
                <a:latin typeface="Calibri" pitchFamily="34" charset="0"/>
                <a:ea typeface="ＭＳ Ｐゴシック" pitchFamily="34" charset="-128"/>
              </a:rPr>
              <a:t>www.who.int</a:t>
            </a:r>
            <a:r>
              <a:rPr lang="en-GB" altLang="ja-JP" sz="2100" dirty="0">
                <a:latin typeface="Calibri" pitchFamily="34" charset="0"/>
                <a:ea typeface="ＭＳ Ｐゴシック" pitchFamily="34" charset="-128"/>
              </a:rPr>
              <a:t>/</a:t>
            </a:r>
            <a:r>
              <a:rPr lang="en-GB" altLang="ja-JP" sz="2100" dirty="0" err="1">
                <a:latin typeface="Calibri" pitchFamily="34" charset="0"/>
                <a:ea typeface="ＭＳ Ｐゴシック" pitchFamily="34" charset="-128"/>
              </a:rPr>
              <a:t>mental_health</a:t>
            </a:r>
            <a:r>
              <a:rPr lang="en-GB" altLang="ja-JP" sz="2100" dirty="0">
                <a:latin typeface="Calibri" pitchFamily="34" charset="0"/>
                <a:ea typeface="ＭＳ Ｐゴシック" pitchFamily="34" charset="-128"/>
              </a:rPr>
              <a:t>/</a:t>
            </a:r>
            <a:r>
              <a:rPr lang="en-GB" altLang="ja-JP" sz="2100" dirty="0" err="1">
                <a:latin typeface="Calibri" pitchFamily="34" charset="0"/>
                <a:ea typeface="ＭＳ Ｐゴシック" pitchFamily="34" charset="-128"/>
              </a:rPr>
              <a:t>mhgap</a:t>
            </a:r>
            <a:r>
              <a:rPr lang="en-GB" altLang="ja-JP" sz="2100" dirty="0">
                <a:latin typeface="Calibri" pitchFamily="34" charset="0"/>
                <a:ea typeface="ＭＳ Ｐゴシック" pitchFamily="34" charset="-128"/>
              </a:rPr>
              <a:t>/en/</a:t>
            </a:r>
            <a:endParaRPr lang="en-US" altLang="ja-JP" sz="2100" dirty="0" smtClean="0">
              <a:latin typeface="Calibri" pitchFamily="34" charset="0"/>
              <a:ea typeface="ＭＳ Ｐゴシック" pitchFamily="34" charset="-128"/>
            </a:endParaRPr>
          </a:p>
        </p:txBody>
      </p:sp>
      <p:pic>
        <p:nvPicPr>
          <p:cNvPr id="99332" name="Picture 2"/>
          <p:cNvPicPr>
            <a:picLocks noGrp="1" noChangeAspect="1" noChangeArrowheads="1"/>
          </p:cNvPicPr>
          <p:nvPr>
            <p:ph sz="quarter" idx="4294967295"/>
          </p:nvPr>
        </p:nvPicPr>
        <p:blipFill>
          <a:blip r:embed="rId3"/>
          <a:srcRect l="-17026" r="-17026"/>
          <a:stretch>
            <a:fillRect/>
          </a:stretch>
        </p:blipFill>
        <p:spPr>
          <a:xfrm>
            <a:off x="0" y="260350"/>
            <a:ext cx="9144000" cy="5041900"/>
          </a:xfrm>
        </p:spPr>
      </p:pic>
    </p:spTree>
    <p:extLst>
      <p:ext uri="{BB962C8B-B14F-4D97-AF65-F5344CB8AC3E}">
        <p14:creationId xmlns:p14="http://schemas.microsoft.com/office/powerpoint/2010/main" val="246847054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p:cNvSpPr>
            <a:spLocks noGrp="1" noChangeArrowheads="1"/>
          </p:cNvSpPr>
          <p:nvPr>
            <p:ph type="title"/>
          </p:nvPr>
        </p:nvSpPr>
        <p:spPr/>
        <p:txBody>
          <a:bodyPr>
            <a:normAutofit/>
          </a:bodyPr>
          <a:lstStyle/>
          <a:p>
            <a:r>
              <a:rPr lang="en-GB" altLang="ja-JP" sz="2100" dirty="0" smtClean="0">
                <a:latin typeface="Calibri" pitchFamily="34" charset="0"/>
                <a:ea typeface="ＭＳ Ｐゴシック" pitchFamily="34" charset="-128"/>
              </a:rPr>
              <a:t>mhGAP-IG </a:t>
            </a:r>
            <a:r>
              <a:rPr lang="en-GB" altLang="ja-JP" sz="2100" dirty="0" smtClean="0">
                <a:latin typeface="Calibri" pitchFamily="34" charset="0"/>
                <a:ea typeface="ＭＳ Ｐゴシック" pitchFamily="34" charset="-128"/>
              </a:rPr>
              <a:t>2.0</a:t>
            </a:r>
            <a:br>
              <a:rPr lang="en-GB" altLang="ja-JP" sz="2100" dirty="0" smtClean="0">
                <a:latin typeface="Calibri" pitchFamily="34" charset="0"/>
                <a:ea typeface="ＭＳ Ｐゴシック" pitchFamily="34" charset="-128"/>
              </a:rPr>
            </a:br>
            <a:r>
              <a:rPr lang="pl-PL" altLang="ja-JP" sz="2100" dirty="0">
                <a:latin typeface="Calibri" pitchFamily="34" charset="0"/>
                <a:ea typeface="ＭＳ Ｐゴシック" pitchFamily="34" charset="-128"/>
              </a:rPr>
              <a:t>http://</a:t>
            </a:r>
            <a:r>
              <a:rPr lang="pl-PL" altLang="ja-JP" sz="2100" dirty="0" err="1">
                <a:latin typeface="Calibri" pitchFamily="34" charset="0"/>
                <a:ea typeface="ＭＳ Ｐゴシック" pitchFamily="34" charset="-128"/>
              </a:rPr>
              <a:t>apps.who.int</a:t>
            </a:r>
            <a:r>
              <a:rPr lang="pl-PL" altLang="ja-JP" sz="2100" dirty="0">
                <a:latin typeface="Calibri" pitchFamily="34" charset="0"/>
                <a:ea typeface="ＭＳ Ｐゴシック" pitchFamily="34" charset="-128"/>
              </a:rPr>
              <a:t>/</a:t>
            </a:r>
            <a:r>
              <a:rPr lang="pl-PL" altLang="ja-JP" sz="2100" dirty="0" err="1">
                <a:latin typeface="Calibri" pitchFamily="34" charset="0"/>
                <a:ea typeface="ＭＳ Ｐゴシック" pitchFamily="34" charset="-128"/>
              </a:rPr>
              <a:t>iris</a:t>
            </a:r>
            <a:r>
              <a:rPr lang="pl-PL" altLang="ja-JP" sz="2100" dirty="0">
                <a:latin typeface="Calibri" pitchFamily="34" charset="0"/>
                <a:ea typeface="ＭＳ Ｐゴシック" pitchFamily="34" charset="-128"/>
              </a:rPr>
              <a:t>/</a:t>
            </a:r>
            <a:r>
              <a:rPr lang="pl-PL" altLang="ja-JP" sz="2100" dirty="0" err="1">
                <a:latin typeface="Calibri" pitchFamily="34" charset="0"/>
                <a:ea typeface="ＭＳ Ｐゴシック" pitchFamily="34" charset="-128"/>
              </a:rPr>
              <a:t>bitstream</a:t>
            </a:r>
            <a:r>
              <a:rPr lang="pl-PL" altLang="ja-JP" sz="2100" dirty="0">
                <a:latin typeface="Calibri" pitchFamily="34" charset="0"/>
                <a:ea typeface="ＭＳ Ｐゴシック" pitchFamily="34" charset="-128"/>
              </a:rPr>
              <a:t>/10665/250239/1/9789241549790-</a:t>
            </a:r>
            <a:r>
              <a:rPr lang="pl-PL" altLang="ja-JP" sz="2100" dirty="0" smtClean="0">
                <a:latin typeface="Calibri" pitchFamily="34" charset="0"/>
                <a:ea typeface="ＭＳ Ｐゴシック" pitchFamily="34" charset="-128"/>
              </a:rPr>
              <a:t>eng.pdf</a:t>
            </a:r>
            <a:endParaRPr lang="en-US" altLang="ja-JP" sz="2100" dirty="0" smtClean="0">
              <a:latin typeface="Calibri" pitchFamily="34" charset="0"/>
              <a:ea typeface="ＭＳ Ｐゴシック" pitchFamily="34" charset="-128"/>
            </a:endParaRPr>
          </a:p>
        </p:txBody>
      </p:sp>
      <p:sp>
        <p:nvSpPr>
          <p:cNvPr id="99329" name="Rectangle 5"/>
          <p:cNvSpPr>
            <a:spLocks noGrp="1" noChangeArrowheads="1"/>
          </p:cNvSpPr>
          <p:nvPr>
            <p:ph type="ftr" sz="quarter" idx="11"/>
          </p:nvPr>
        </p:nvSpPr>
        <p:spPr>
          <a:noFill/>
        </p:spPr>
        <p:txBody>
          <a:bodyPr/>
          <a:lstStyle/>
          <a:p>
            <a:endParaRPr lang="en-US" dirty="0" smtClean="0"/>
          </a:p>
        </p:txBody>
      </p:sp>
      <p:sp>
        <p:nvSpPr>
          <p:cNvPr id="99330" name="Rectangle 6"/>
          <p:cNvSpPr>
            <a:spLocks noGrp="1" noChangeArrowheads="1"/>
          </p:cNvSpPr>
          <p:nvPr>
            <p:ph type="sldNum" sz="quarter" idx="12"/>
          </p:nvPr>
        </p:nvSpPr>
        <p:spPr>
          <a:noFill/>
        </p:spPr>
        <p:txBody>
          <a:bodyPr/>
          <a:lstStyle/>
          <a:p>
            <a:fld id="{50A52BC3-0C44-4C7E-AA5B-4B32C32ED9EC}" type="slidenum">
              <a:rPr lang="en-US" smtClean="0"/>
              <a:pPr/>
              <a:t>31</a:t>
            </a:fld>
            <a:endParaRPr lang="en-US" smtClean="0"/>
          </a:p>
        </p:txBody>
      </p:sp>
      <p:pic>
        <p:nvPicPr>
          <p:cNvPr id="6" name="Content Placeholder 5" descr="9789241549790-eng.pdf"/>
          <p:cNvPicPr>
            <a:picLocks noGrp="1" noChangeAspect="1"/>
          </p:cNvPicPr>
          <p:nvPr>
            <p:ph idx="1"/>
          </p:nvPr>
        </p:nvPicPr>
        <p:blipFill>
          <a:blip r:embed="rId3">
            <a:extLst>
              <a:ext uri="{28A0092B-C50C-407E-A947-70E740481C1C}">
                <a14:useLocalDpi xmlns:a14="http://schemas.microsoft.com/office/drawing/2010/main" val="0"/>
              </a:ext>
            </a:extLst>
          </a:blip>
          <a:srcRect l="-17377" r="-17377"/>
          <a:stretch>
            <a:fillRect/>
          </a:stretch>
        </p:blipFill>
        <p:spPr/>
      </p:pic>
    </p:spTree>
    <p:extLst>
      <p:ext uri="{BB962C8B-B14F-4D97-AF65-F5344CB8AC3E}">
        <p14:creationId xmlns:p14="http://schemas.microsoft.com/office/powerpoint/2010/main" val="65419036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p:cNvSpPr>
            <a:spLocks noGrp="1" noChangeArrowheads="1"/>
          </p:cNvSpPr>
          <p:nvPr>
            <p:ph type="title"/>
          </p:nvPr>
        </p:nvSpPr>
        <p:spPr/>
        <p:txBody>
          <a:bodyPr/>
          <a:lstStyle/>
          <a:p>
            <a:r>
              <a:rPr lang="en-GB" altLang="ja-JP" sz="2100" dirty="0" smtClean="0">
                <a:latin typeface="Calibri" pitchFamily="34" charset="0"/>
                <a:ea typeface="ＭＳ Ｐゴシック" pitchFamily="34" charset="-128"/>
              </a:rPr>
              <a:t>mhGAP-IG </a:t>
            </a:r>
            <a:r>
              <a:rPr lang="en-GB" altLang="ja-JP" sz="2100" dirty="0">
                <a:latin typeface="Calibri" pitchFamily="34" charset="0"/>
                <a:ea typeface="ＭＳ Ｐゴシック" pitchFamily="34" charset="-128"/>
              </a:rPr>
              <a:t>Humanitarian version</a:t>
            </a:r>
            <a:br>
              <a:rPr lang="en-GB" altLang="ja-JP" sz="2100" dirty="0">
                <a:latin typeface="Calibri" pitchFamily="34" charset="0"/>
                <a:ea typeface="ＭＳ Ｐゴシック" pitchFamily="34" charset="-128"/>
              </a:rPr>
            </a:br>
            <a:r>
              <a:rPr lang="en-GB" altLang="ja-JP" sz="2100" dirty="0">
                <a:latin typeface="Calibri" pitchFamily="34" charset="0"/>
                <a:ea typeface="ＭＳ Ｐゴシック" pitchFamily="34" charset="-128"/>
              </a:rPr>
              <a:t>http://</a:t>
            </a:r>
            <a:r>
              <a:rPr lang="en-GB" altLang="ja-JP" sz="2100" dirty="0" err="1">
                <a:latin typeface="Calibri" pitchFamily="34" charset="0"/>
                <a:ea typeface="ＭＳ Ｐゴシック" pitchFamily="34" charset="-128"/>
              </a:rPr>
              <a:t>www.alnap.org</a:t>
            </a:r>
            <a:r>
              <a:rPr lang="en-GB" altLang="ja-JP" sz="2100" dirty="0">
                <a:latin typeface="Calibri" pitchFamily="34" charset="0"/>
                <a:ea typeface="ＭＳ Ｐゴシック" pitchFamily="34" charset="-128"/>
              </a:rPr>
              <a:t>/resource/</a:t>
            </a:r>
            <a:r>
              <a:rPr lang="en-GB" altLang="ja-JP" sz="2100" dirty="0" smtClean="0">
                <a:latin typeface="Calibri" pitchFamily="34" charset="0"/>
                <a:ea typeface="ＭＳ Ｐゴシック" pitchFamily="34" charset="-128"/>
              </a:rPr>
              <a:t>20147</a:t>
            </a:r>
            <a:endParaRPr lang="en-US" altLang="ja-JP" sz="2100" dirty="0" smtClean="0">
              <a:latin typeface="Calibri" pitchFamily="34" charset="0"/>
              <a:ea typeface="ＭＳ Ｐゴシック" pitchFamily="34" charset="-128"/>
            </a:endParaRPr>
          </a:p>
        </p:txBody>
      </p:sp>
      <p:pic>
        <p:nvPicPr>
          <p:cNvPr id="4" name="Content Placeholder 3" descr="mhGAP Humanitarian version eng.pdf"/>
          <p:cNvPicPr>
            <a:picLocks noGrp="1" noChangeAspect="1"/>
          </p:cNvPicPr>
          <p:nvPr>
            <p:ph idx="1"/>
          </p:nvPr>
        </p:nvPicPr>
        <p:blipFill>
          <a:blip r:embed="rId3">
            <a:extLst>
              <a:ext uri="{28A0092B-C50C-407E-A947-70E740481C1C}">
                <a14:useLocalDpi xmlns:a14="http://schemas.microsoft.com/office/drawing/2010/main" val="0"/>
              </a:ext>
            </a:extLst>
          </a:blip>
          <a:srcRect l="-78657" r="-78657"/>
          <a:stretch>
            <a:fillRect/>
          </a:stretch>
        </p:blipFill>
        <p:spPr/>
      </p:pic>
      <p:sp>
        <p:nvSpPr>
          <p:cNvPr id="99329" name="Rectangle 5"/>
          <p:cNvSpPr>
            <a:spLocks noGrp="1" noChangeArrowheads="1"/>
          </p:cNvSpPr>
          <p:nvPr>
            <p:ph type="ftr" sz="quarter" idx="11"/>
          </p:nvPr>
        </p:nvSpPr>
        <p:spPr>
          <a:noFill/>
        </p:spPr>
        <p:txBody>
          <a:bodyPr/>
          <a:lstStyle/>
          <a:p>
            <a:endParaRPr lang="en-US" dirty="0" smtClean="0"/>
          </a:p>
        </p:txBody>
      </p:sp>
      <p:sp>
        <p:nvSpPr>
          <p:cNvPr id="99330" name="Rectangle 6"/>
          <p:cNvSpPr>
            <a:spLocks noGrp="1" noChangeArrowheads="1"/>
          </p:cNvSpPr>
          <p:nvPr>
            <p:ph type="sldNum" sz="quarter" idx="12"/>
          </p:nvPr>
        </p:nvSpPr>
        <p:spPr>
          <a:noFill/>
        </p:spPr>
        <p:txBody>
          <a:bodyPr/>
          <a:lstStyle/>
          <a:p>
            <a:fld id="{50A52BC3-0C44-4C7E-AA5B-4B32C32ED9EC}" type="slidenum">
              <a:rPr lang="en-US" smtClean="0"/>
              <a:pPr/>
              <a:t>32</a:t>
            </a:fld>
            <a:endParaRPr lang="en-US" smtClean="0"/>
          </a:p>
        </p:txBody>
      </p:sp>
    </p:spTree>
    <p:extLst>
      <p:ext uri="{BB962C8B-B14F-4D97-AF65-F5344CB8AC3E}">
        <p14:creationId xmlns:p14="http://schemas.microsoft.com/office/powerpoint/2010/main" val="253105652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101378" name="Rectangle 6"/>
          <p:cNvSpPr>
            <a:spLocks noGrp="1" noChangeArrowheads="1"/>
          </p:cNvSpPr>
          <p:nvPr>
            <p:ph type="sldNum" sz="quarter" idx="12"/>
          </p:nvPr>
        </p:nvSpPr>
        <p:spPr>
          <a:noFill/>
        </p:spPr>
        <p:txBody>
          <a:bodyPr/>
          <a:lstStyle/>
          <a:p>
            <a:fld id="{1A3BDC16-5586-4723-826B-8B82DAD395D4}" type="slidenum">
              <a:rPr lang="en-US" smtClean="0"/>
              <a:pPr/>
              <a:t>33</a:t>
            </a:fld>
            <a:endParaRPr lang="en-US" smtClean="0"/>
          </a:p>
        </p:txBody>
      </p:sp>
      <p:sp>
        <p:nvSpPr>
          <p:cNvPr id="101379" name="Rectangle 2"/>
          <p:cNvSpPr>
            <a:spLocks noGrp="1" noChangeArrowheads="1"/>
          </p:cNvSpPr>
          <p:nvPr>
            <p:ph type="title" idx="4294967295"/>
          </p:nvPr>
        </p:nvSpPr>
        <p:spPr>
          <a:xfrm>
            <a:off x="0" y="0"/>
            <a:ext cx="9144000" cy="990600"/>
          </a:xfrm>
        </p:spPr>
        <p:txBody>
          <a:bodyPr/>
          <a:lstStyle/>
          <a:p>
            <a:pPr eaLnBrk="1" hangingPunct="1"/>
            <a:r>
              <a:rPr lang="en-GB" altLang="ja-JP" sz="3200" smtClean="0">
                <a:ea typeface="ＭＳ Ｐゴシック" pitchFamily="34" charset="-128"/>
              </a:rPr>
              <a:t>Who is the target audience for mhGAP-IG?</a:t>
            </a:r>
            <a:endParaRPr lang="en-US" altLang="ja-JP" sz="3200" smtClean="0">
              <a:ea typeface="ＭＳ Ｐゴシック" pitchFamily="34" charset="-128"/>
            </a:endParaRPr>
          </a:p>
        </p:txBody>
      </p:sp>
      <p:sp>
        <p:nvSpPr>
          <p:cNvPr id="101380" name="Rectangle 3"/>
          <p:cNvSpPr>
            <a:spLocks noGrp="1" noChangeArrowheads="1"/>
          </p:cNvSpPr>
          <p:nvPr>
            <p:ph sz="quarter" idx="4294967295"/>
          </p:nvPr>
        </p:nvSpPr>
        <p:spPr>
          <a:xfrm>
            <a:off x="457200" y="1600200"/>
            <a:ext cx="8229600" cy="4495800"/>
          </a:xfrm>
        </p:spPr>
        <p:txBody>
          <a:bodyPr/>
          <a:lstStyle/>
          <a:p>
            <a:pPr>
              <a:lnSpc>
                <a:spcPct val="140000"/>
              </a:lnSpc>
              <a:buSzPct val="70000"/>
            </a:pPr>
            <a:r>
              <a:rPr lang="en-US" sz="2800" dirty="0" smtClean="0">
                <a:latin typeface="Calibri" pitchFamily="34" charset="0"/>
              </a:rPr>
              <a:t>Staff not specialized in mental health or neurology</a:t>
            </a:r>
          </a:p>
          <a:p>
            <a:pPr>
              <a:lnSpc>
                <a:spcPct val="140000"/>
              </a:lnSpc>
              <a:buSzPct val="70000"/>
            </a:pPr>
            <a:r>
              <a:rPr lang="en-US" sz="2800" dirty="0" smtClean="0">
                <a:latin typeface="Calibri" pitchFamily="34" charset="0"/>
              </a:rPr>
              <a:t>General physicians, family physicians, nurses</a:t>
            </a:r>
          </a:p>
          <a:p>
            <a:pPr>
              <a:lnSpc>
                <a:spcPct val="140000"/>
              </a:lnSpc>
              <a:buSzPct val="70000"/>
            </a:pPr>
            <a:r>
              <a:rPr lang="en-US" altLang="ja-JP" sz="2800" dirty="0" smtClean="0">
                <a:latin typeface="Calibri" pitchFamily="34" charset="0"/>
                <a:ea typeface="ＭＳ Ｐゴシック" pitchFamily="34" charset="-128"/>
              </a:rPr>
              <a:t>First point of contact and outpatient care</a:t>
            </a:r>
          </a:p>
          <a:p>
            <a:pPr>
              <a:lnSpc>
                <a:spcPct val="140000"/>
              </a:lnSpc>
              <a:buSzPct val="70000"/>
            </a:pPr>
            <a:r>
              <a:rPr lang="en-US" altLang="ja-JP" sz="2800" dirty="0" smtClean="0">
                <a:latin typeface="Calibri" pitchFamily="34" charset="0"/>
                <a:ea typeface="ＭＳ Ｐゴシック" pitchFamily="34" charset="-128"/>
              </a:rPr>
              <a:t>First level referral centers</a:t>
            </a:r>
          </a:p>
        </p:txBody>
      </p:sp>
    </p:spTree>
    <p:extLst>
      <p:ext uri="{BB962C8B-B14F-4D97-AF65-F5344CB8AC3E}">
        <p14:creationId xmlns:p14="http://schemas.microsoft.com/office/powerpoint/2010/main" val="292775184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103426" name="Rectangle 6"/>
          <p:cNvSpPr>
            <a:spLocks noGrp="1" noChangeArrowheads="1"/>
          </p:cNvSpPr>
          <p:nvPr>
            <p:ph type="sldNum" sz="quarter" idx="12"/>
          </p:nvPr>
        </p:nvSpPr>
        <p:spPr>
          <a:noFill/>
        </p:spPr>
        <p:txBody>
          <a:bodyPr/>
          <a:lstStyle/>
          <a:p>
            <a:fld id="{54A8F148-5561-4582-90E8-4E3587A5FE7D}" type="slidenum">
              <a:rPr lang="en-US" smtClean="0"/>
              <a:pPr/>
              <a:t>34</a:t>
            </a:fld>
            <a:endParaRPr lang="en-US" smtClean="0"/>
          </a:p>
        </p:txBody>
      </p:sp>
      <p:pic>
        <p:nvPicPr>
          <p:cNvPr id="103427" name="Picture 5"/>
          <p:cNvPicPr>
            <a:picLocks noGrp="1" noChangeAspect="1" noChangeArrowheads="1"/>
          </p:cNvPicPr>
          <p:nvPr>
            <p:ph type="body" idx="1"/>
          </p:nvPr>
        </p:nvPicPr>
        <p:blipFill>
          <a:blip r:embed="rId3"/>
          <a:srcRect/>
          <a:stretch>
            <a:fillRect/>
          </a:stretch>
        </p:blipFill>
        <p:spPr>
          <a:xfrm>
            <a:off x="0" y="0"/>
            <a:ext cx="9144000" cy="6858000"/>
          </a:xfrm>
        </p:spPr>
      </p:pic>
    </p:spTree>
    <p:extLst>
      <p:ext uri="{BB962C8B-B14F-4D97-AF65-F5344CB8AC3E}">
        <p14:creationId xmlns:p14="http://schemas.microsoft.com/office/powerpoint/2010/main" val="237153498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105474" name="Rectangle 6"/>
          <p:cNvSpPr>
            <a:spLocks noGrp="1" noChangeArrowheads="1"/>
          </p:cNvSpPr>
          <p:nvPr>
            <p:ph type="sldNum" sz="quarter" idx="12"/>
          </p:nvPr>
        </p:nvSpPr>
        <p:spPr>
          <a:noFill/>
        </p:spPr>
        <p:txBody>
          <a:bodyPr/>
          <a:lstStyle/>
          <a:p>
            <a:fld id="{D454325A-FF28-4B29-96D7-073AF505C98B}" type="slidenum">
              <a:rPr lang="en-US" smtClean="0"/>
              <a:pPr/>
              <a:t>35</a:t>
            </a:fld>
            <a:endParaRPr lang="en-US" smtClean="0"/>
          </a:p>
        </p:txBody>
      </p:sp>
      <p:sp>
        <p:nvSpPr>
          <p:cNvPr id="105475" name="タイトル 1"/>
          <p:cNvSpPr>
            <a:spLocks noGrp="1"/>
          </p:cNvSpPr>
          <p:nvPr>
            <p:ph type="title" idx="4294967295"/>
          </p:nvPr>
        </p:nvSpPr>
        <p:spPr>
          <a:xfrm>
            <a:off x="0" y="0"/>
            <a:ext cx="9144000" cy="990600"/>
          </a:xfrm>
        </p:spPr>
        <p:txBody>
          <a:bodyPr/>
          <a:lstStyle/>
          <a:p>
            <a:pPr eaLnBrk="1" hangingPunct="1"/>
            <a:r>
              <a:rPr kumimoji="1" lang="en-US" altLang="ja-JP" sz="3200" smtClean="0">
                <a:ea typeface="ＭＳ Ｐゴシック" pitchFamily="34" charset="-128"/>
              </a:rPr>
              <a:t>The Master Chart</a:t>
            </a:r>
            <a:endParaRPr kumimoji="1" lang="ja-JP" altLang="en-US" sz="4800" smtClean="0">
              <a:ea typeface="ＭＳ Ｐゴシック" pitchFamily="34" charset="-128"/>
            </a:endParaRPr>
          </a:p>
        </p:txBody>
      </p:sp>
      <p:pic>
        <p:nvPicPr>
          <p:cNvPr id="105476" name="Picture 2"/>
          <p:cNvPicPr>
            <a:picLocks noChangeAspect="1" noChangeArrowheads="1"/>
          </p:cNvPicPr>
          <p:nvPr/>
        </p:nvPicPr>
        <p:blipFill>
          <a:blip r:embed="rId3"/>
          <a:srcRect/>
          <a:stretch>
            <a:fillRect/>
          </a:stretch>
        </p:blipFill>
        <p:spPr bwMode="auto">
          <a:xfrm>
            <a:off x="0" y="908050"/>
            <a:ext cx="9144000" cy="5949950"/>
          </a:xfrm>
          <a:prstGeom prst="rect">
            <a:avLst/>
          </a:prstGeom>
          <a:noFill/>
          <a:ln w="9525">
            <a:noFill/>
            <a:miter lim="800000"/>
            <a:headEnd/>
            <a:tailEnd/>
          </a:ln>
        </p:spPr>
      </p:pic>
    </p:spTree>
    <p:extLst>
      <p:ext uri="{BB962C8B-B14F-4D97-AF65-F5344CB8AC3E}">
        <p14:creationId xmlns:p14="http://schemas.microsoft.com/office/powerpoint/2010/main" val="4036773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6"/>
          <p:cNvSpPr txBox="1">
            <a:spLocks noChangeArrowheads="1"/>
          </p:cNvSpPr>
          <p:nvPr/>
        </p:nvSpPr>
        <p:spPr bwMode="auto">
          <a:xfrm>
            <a:off x="2743200" y="5334000"/>
            <a:ext cx="34290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GB">
                <a:solidFill>
                  <a:srgbClr val="000000"/>
                </a:solidFill>
              </a:rPr>
              <a:t>Basic services and security</a:t>
            </a:r>
            <a:endParaRPr lang="en-US"/>
          </a:p>
          <a:p>
            <a:pPr eaLnBrk="1" hangingPunct="1">
              <a:spcBef>
                <a:spcPct val="50000"/>
              </a:spcBef>
            </a:pPr>
            <a:endParaRPr lang="en-US"/>
          </a:p>
        </p:txBody>
      </p:sp>
      <p:sp>
        <p:nvSpPr>
          <p:cNvPr id="15363" name="Text Box 17"/>
          <p:cNvSpPr txBox="1">
            <a:spLocks noChangeArrowheads="1"/>
          </p:cNvSpPr>
          <p:nvPr/>
        </p:nvSpPr>
        <p:spPr bwMode="auto">
          <a:xfrm>
            <a:off x="2514600" y="3962400"/>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defTabSz="912813" eaLnBrk="0" hangingPunct="0">
              <a:defRPr>
                <a:solidFill>
                  <a:schemeClr val="tx1"/>
                </a:solidFill>
                <a:latin typeface="Arial" charset="0"/>
                <a:ea typeface="ＭＳ Ｐゴシック" charset="0"/>
                <a:cs typeface="Arial" charset="0"/>
              </a:defRPr>
            </a:lvl1pPr>
            <a:lvl2pPr marL="742950" indent="-285750" defTabSz="912813" eaLnBrk="0" hangingPunct="0">
              <a:defRPr>
                <a:solidFill>
                  <a:schemeClr val="tx1"/>
                </a:solidFill>
                <a:latin typeface="Arial" charset="0"/>
                <a:ea typeface="Arial" charset="0"/>
                <a:cs typeface="Arial" charset="0"/>
              </a:defRPr>
            </a:lvl2pPr>
            <a:lvl3pPr marL="1143000" indent="-228600" defTabSz="912813" eaLnBrk="0" hangingPunct="0">
              <a:defRPr>
                <a:solidFill>
                  <a:schemeClr val="tx1"/>
                </a:solidFill>
                <a:latin typeface="Arial" charset="0"/>
                <a:ea typeface="Arial" charset="0"/>
                <a:cs typeface="Arial" charset="0"/>
              </a:defRPr>
            </a:lvl3pPr>
            <a:lvl4pPr marL="1600200" indent="-228600" defTabSz="912813" eaLnBrk="0" hangingPunct="0">
              <a:defRPr>
                <a:solidFill>
                  <a:schemeClr val="tx1"/>
                </a:solidFill>
                <a:latin typeface="Arial" charset="0"/>
                <a:ea typeface="Arial" charset="0"/>
                <a:cs typeface="Arial" charset="0"/>
              </a:defRPr>
            </a:lvl4pPr>
            <a:lvl5pPr marL="2057400" indent="-228600" defTabSz="912813" eaLnBrk="0" hangingPunct="0">
              <a:defRPr>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solidFill>
                  <a:srgbClr val="000000"/>
                </a:solidFill>
              </a:rPr>
              <a:t>Community and family supports</a:t>
            </a:r>
          </a:p>
        </p:txBody>
      </p:sp>
      <p:sp>
        <p:nvSpPr>
          <p:cNvPr id="15364" name="AutoShape 6"/>
          <p:cNvSpPr>
            <a:spLocks noChangeAspect="1" noChangeArrowheads="1"/>
          </p:cNvSpPr>
          <p:nvPr/>
        </p:nvSpPr>
        <p:spPr bwMode="auto">
          <a:xfrm>
            <a:off x="304800" y="144463"/>
            <a:ext cx="8610600" cy="64658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4" tIns="45712" rIns="91424" bIns="45712"/>
          <a:lstStyle/>
          <a:p>
            <a:pPr defTabSz="912813"/>
            <a:endParaRPr lang="en-GB" sz="2400"/>
          </a:p>
        </p:txBody>
      </p:sp>
      <p:sp>
        <p:nvSpPr>
          <p:cNvPr id="15365" name="Freeform 7"/>
          <p:cNvSpPr>
            <a:spLocks/>
          </p:cNvSpPr>
          <p:nvPr/>
        </p:nvSpPr>
        <p:spPr bwMode="auto">
          <a:xfrm>
            <a:off x="3443288" y="550863"/>
            <a:ext cx="1879600" cy="1462087"/>
          </a:xfrm>
          <a:custGeom>
            <a:avLst/>
            <a:gdLst>
              <a:gd name="T0" fmla="*/ 0 w 1812"/>
              <a:gd name="T1" fmla="*/ 1516509005 h 1409"/>
              <a:gd name="T2" fmla="*/ 975127556 w 1812"/>
              <a:gd name="T3" fmla="*/ 0 h 1409"/>
              <a:gd name="T4" fmla="*/ 975127556 w 1812"/>
              <a:gd name="T5" fmla="*/ 0 h 1409"/>
              <a:gd name="T6" fmla="*/ 1950254074 w 1812"/>
              <a:gd name="T7" fmla="*/ 1516509005 h 1409"/>
              <a:gd name="T8" fmla="*/ 0 w 1812"/>
              <a:gd name="T9" fmla="*/ 1516509005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6" name="Freeform 8"/>
          <p:cNvSpPr>
            <a:spLocks/>
          </p:cNvSpPr>
          <p:nvPr/>
        </p:nvSpPr>
        <p:spPr bwMode="auto">
          <a:xfrm>
            <a:off x="3352800" y="304800"/>
            <a:ext cx="1879600" cy="1462088"/>
          </a:xfrm>
          <a:custGeom>
            <a:avLst/>
            <a:gdLst>
              <a:gd name="T0" fmla="*/ 0 w 1812"/>
              <a:gd name="T1" fmla="*/ 1462088 h 1409"/>
              <a:gd name="T2" fmla="*/ 939800 w 1812"/>
              <a:gd name="T3" fmla="*/ 0 h 1409"/>
              <a:gd name="T4" fmla="*/ 939800 w 1812"/>
              <a:gd name="T5" fmla="*/ 0 h 1409"/>
              <a:gd name="T6" fmla="*/ 1879600 w 1812"/>
              <a:gd name="T7" fmla="*/ 1462088 h 1409"/>
              <a:gd name="T8" fmla="*/ 0 w 1812"/>
              <a:gd name="T9" fmla="*/ 1462088 h 1409"/>
              <a:gd name="T10" fmla="*/ 0 60000 65536"/>
              <a:gd name="T11" fmla="*/ 0 60000 65536"/>
              <a:gd name="T12" fmla="*/ 0 60000 65536"/>
              <a:gd name="T13" fmla="*/ 0 60000 65536"/>
              <a:gd name="T14" fmla="*/ 0 60000 65536"/>
              <a:gd name="T15" fmla="*/ 0 w 1812"/>
              <a:gd name="T16" fmla="*/ 0 h 1409"/>
              <a:gd name="T17" fmla="*/ 1812 w 1812"/>
              <a:gd name="T18" fmla="*/ 1409 h 1409"/>
            </a:gdLst>
            <a:ahLst/>
            <a:cxnLst>
              <a:cxn ang="T10">
                <a:pos x="T0" y="T1"/>
              </a:cxn>
              <a:cxn ang="T11">
                <a:pos x="T2" y="T3"/>
              </a:cxn>
              <a:cxn ang="T12">
                <a:pos x="T4" y="T5"/>
              </a:cxn>
              <a:cxn ang="T13">
                <a:pos x="T6" y="T7"/>
              </a:cxn>
              <a:cxn ang="T14">
                <a:pos x="T8" y="T9"/>
              </a:cxn>
            </a:cxnLst>
            <a:rect l="T15" t="T16" r="T17" b="T18"/>
            <a:pathLst>
              <a:path w="1812" h="1409">
                <a:moveTo>
                  <a:pt x="0" y="1409"/>
                </a:moveTo>
                <a:lnTo>
                  <a:pt x="906" y="0"/>
                </a:lnTo>
                <a:lnTo>
                  <a:pt x="1812"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67" name="Rectangle 9"/>
          <p:cNvSpPr>
            <a:spLocks noChangeArrowheads="1"/>
          </p:cNvSpPr>
          <p:nvPr/>
        </p:nvSpPr>
        <p:spPr bwMode="auto">
          <a:xfrm>
            <a:off x="3733800" y="1219200"/>
            <a:ext cx="1017588"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Specialized</a:t>
            </a:r>
          </a:p>
          <a:p>
            <a:pPr algn="ctr" defTabSz="912813"/>
            <a:r>
              <a:rPr lang="en-US" sz="1400" b="1">
                <a:solidFill>
                  <a:srgbClr val="000000"/>
                </a:solidFill>
                <a:latin typeface="Garamond" charset="0"/>
              </a:rPr>
              <a:t>Services</a:t>
            </a:r>
            <a:r>
              <a:rPr lang="en-US" sz="1400">
                <a:solidFill>
                  <a:srgbClr val="000000"/>
                </a:solidFill>
                <a:latin typeface="Garamond" charset="0"/>
              </a:rPr>
              <a:t> </a:t>
            </a:r>
            <a:endParaRPr lang="en-US" sz="1400">
              <a:latin typeface="Garamond" charset="0"/>
            </a:endParaRPr>
          </a:p>
        </p:txBody>
      </p:sp>
      <p:sp>
        <p:nvSpPr>
          <p:cNvPr id="15368" name="Freeform 10"/>
          <p:cNvSpPr>
            <a:spLocks/>
          </p:cNvSpPr>
          <p:nvPr/>
        </p:nvSpPr>
        <p:spPr bwMode="auto">
          <a:xfrm>
            <a:off x="2514600" y="2028825"/>
            <a:ext cx="3757613" cy="1460500"/>
          </a:xfrm>
          <a:custGeom>
            <a:avLst/>
            <a:gdLst>
              <a:gd name="T0" fmla="*/ 0 w 3621"/>
              <a:gd name="T1" fmla="*/ 1514446175 h 1408"/>
              <a:gd name="T2" fmla="*/ 975626179 w 3621"/>
              <a:gd name="T3" fmla="*/ 0 h 1408"/>
              <a:gd name="T4" fmla="*/ 2147483647 w 3621"/>
              <a:gd name="T5" fmla="*/ 0 h 1408"/>
              <a:gd name="T6" fmla="*/ 2147483647 w 3621"/>
              <a:gd name="T7" fmla="*/ 1514446175 h 1408"/>
              <a:gd name="T8" fmla="*/ 0 w 3621"/>
              <a:gd name="T9" fmla="*/ 1514446175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69" name="Freeform 11"/>
          <p:cNvSpPr>
            <a:spLocks/>
          </p:cNvSpPr>
          <p:nvPr/>
        </p:nvSpPr>
        <p:spPr bwMode="auto">
          <a:xfrm>
            <a:off x="2438400" y="1828800"/>
            <a:ext cx="3757613" cy="1460500"/>
          </a:xfrm>
          <a:custGeom>
            <a:avLst/>
            <a:gdLst>
              <a:gd name="T0" fmla="*/ 0 w 3621"/>
              <a:gd name="T1" fmla="*/ 1460500 h 1408"/>
              <a:gd name="T2" fmla="*/ 940182 w 3621"/>
              <a:gd name="T3" fmla="*/ 0 h 1408"/>
              <a:gd name="T4" fmla="*/ 2817432 w 3621"/>
              <a:gd name="T5" fmla="*/ 0 h 1408"/>
              <a:gd name="T6" fmla="*/ 3757613 w 3621"/>
              <a:gd name="T7" fmla="*/ 1460500 h 1408"/>
              <a:gd name="T8" fmla="*/ 0 w 3621"/>
              <a:gd name="T9" fmla="*/ 1460500 h 1408"/>
              <a:gd name="T10" fmla="*/ 0 60000 65536"/>
              <a:gd name="T11" fmla="*/ 0 60000 65536"/>
              <a:gd name="T12" fmla="*/ 0 60000 65536"/>
              <a:gd name="T13" fmla="*/ 0 60000 65536"/>
              <a:gd name="T14" fmla="*/ 0 60000 65536"/>
              <a:gd name="T15" fmla="*/ 0 w 3621"/>
              <a:gd name="T16" fmla="*/ 0 h 1408"/>
              <a:gd name="T17" fmla="*/ 3621 w 3621"/>
              <a:gd name="T18" fmla="*/ 1408 h 1408"/>
            </a:gdLst>
            <a:ahLst/>
            <a:cxnLst>
              <a:cxn ang="T10">
                <a:pos x="T0" y="T1"/>
              </a:cxn>
              <a:cxn ang="T11">
                <a:pos x="T2" y="T3"/>
              </a:cxn>
              <a:cxn ang="T12">
                <a:pos x="T4" y="T5"/>
              </a:cxn>
              <a:cxn ang="T13">
                <a:pos x="T6" y="T7"/>
              </a:cxn>
              <a:cxn ang="T14">
                <a:pos x="T8" y="T9"/>
              </a:cxn>
            </a:cxnLst>
            <a:rect l="T15" t="T16" r="T17" b="T18"/>
            <a:pathLst>
              <a:path w="3621" h="1408">
                <a:moveTo>
                  <a:pt x="0" y="1408"/>
                </a:moveTo>
                <a:lnTo>
                  <a:pt x="906" y="0"/>
                </a:lnTo>
                <a:lnTo>
                  <a:pt x="2715" y="0"/>
                </a:lnTo>
                <a:lnTo>
                  <a:pt x="3621" y="1408"/>
                </a:lnTo>
                <a:lnTo>
                  <a:pt x="0" y="1408"/>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0" name="Rectangle 12"/>
          <p:cNvSpPr>
            <a:spLocks noChangeArrowheads="1"/>
          </p:cNvSpPr>
          <p:nvPr/>
        </p:nvSpPr>
        <p:spPr bwMode="auto">
          <a:xfrm>
            <a:off x="3281363" y="2527300"/>
            <a:ext cx="2273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Focused (person-to-person) non-specialized supports</a:t>
            </a:r>
            <a:endParaRPr lang="en-US" sz="1400" b="1">
              <a:latin typeface="Garamond" charset="0"/>
            </a:endParaRPr>
          </a:p>
        </p:txBody>
      </p:sp>
      <p:sp>
        <p:nvSpPr>
          <p:cNvPr id="15371" name="Freeform 13"/>
          <p:cNvSpPr>
            <a:spLocks/>
          </p:cNvSpPr>
          <p:nvPr/>
        </p:nvSpPr>
        <p:spPr bwMode="auto">
          <a:xfrm>
            <a:off x="1577975" y="3540125"/>
            <a:ext cx="5634038" cy="1463675"/>
          </a:xfrm>
          <a:custGeom>
            <a:avLst/>
            <a:gdLst>
              <a:gd name="T0" fmla="*/ 0 w 5428"/>
              <a:gd name="T1" fmla="*/ 1519651991 h 1409"/>
              <a:gd name="T2" fmla="*/ 974924099 w 5428"/>
              <a:gd name="T3" fmla="*/ 0 h 1409"/>
              <a:gd name="T4" fmla="*/ 2147483647 w 5428"/>
              <a:gd name="T5" fmla="*/ 0 h 1409"/>
              <a:gd name="T6" fmla="*/ 2147483647 w 5428"/>
              <a:gd name="T7" fmla="*/ 1519651991 h 1409"/>
              <a:gd name="T8" fmla="*/ 0 w 5428"/>
              <a:gd name="T9" fmla="*/ 1519651991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0147" tIns="40074" rIns="80147" bIns="40074"/>
          <a:lstStyle/>
          <a:p>
            <a:endParaRPr lang="en-GB"/>
          </a:p>
        </p:txBody>
      </p:sp>
      <p:sp>
        <p:nvSpPr>
          <p:cNvPr id="15372" name="Freeform 14"/>
          <p:cNvSpPr>
            <a:spLocks/>
          </p:cNvSpPr>
          <p:nvPr/>
        </p:nvSpPr>
        <p:spPr bwMode="auto">
          <a:xfrm>
            <a:off x="1447800" y="3352800"/>
            <a:ext cx="5632450" cy="1463675"/>
          </a:xfrm>
          <a:custGeom>
            <a:avLst/>
            <a:gdLst>
              <a:gd name="T0" fmla="*/ 0 w 5428"/>
              <a:gd name="T1" fmla="*/ 1463675 h 1409"/>
              <a:gd name="T2" fmla="*/ 939087 w 5428"/>
              <a:gd name="T3" fmla="*/ 0 h 1409"/>
              <a:gd name="T4" fmla="*/ 4692325 w 5428"/>
              <a:gd name="T5" fmla="*/ 0 h 1409"/>
              <a:gd name="T6" fmla="*/ 5632450 w 5428"/>
              <a:gd name="T7" fmla="*/ 1463675 h 1409"/>
              <a:gd name="T8" fmla="*/ 0 w 5428"/>
              <a:gd name="T9" fmla="*/ 1463675 h 1409"/>
              <a:gd name="T10" fmla="*/ 0 60000 65536"/>
              <a:gd name="T11" fmla="*/ 0 60000 65536"/>
              <a:gd name="T12" fmla="*/ 0 60000 65536"/>
              <a:gd name="T13" fmla="*/ 0 60000 65536"/>
              <a:gd name="T14" fmla="*/ 0 60000 65536"/>
              <a:gd name="T15" fmla="*/ 0 w 5428"/>
              <a:gd name="T16" fmla="*/ 0 h 1409"/>
              <a:gd name="T17" fmla="*/ 5428 w 5428"/>
              <a:gd name="T18" fmla="*/ 1409 h 1409"/>
            </a:gdLst>
            <a:ahLst/>
            <a:cxnLst>
              <a:cxn ang="T10">
                <a:pos x="T0" y="T1"/>
              </a:cxn>
              <a:cxn ang="T11">
                <a:pos x="T2" y="T3"/>
              </a:cxn>
              <a:cxn ang="T12">
                <a:pos x="T4" y="T5"/>
              </a:cxn>
              <a:cxn ang="T13">
                <a:pos x="T6" y="T7"/>
              </a:cxn>
              <a:cxn ang="T14">
                <a:pos x="T8" y="T9"/>
              </a:cxn>
            </a:cxnLst>
            <a:rect l="T15" t="T16" r="T17" b="T18"/>
            <a:pathLst>
              <a:path w="5428" h="1409">
                <a:moveTo>
                  <a:pt x="0" y="1409"/>
                </a:moveTo>
                <a:lnTo>
                  <a:pt x="905" y="0"/>
                </a:lnTo>
                <a:lnTo>
                  <a:pt x="4522" y="0"/>
                </a:lnTo>
                <a:lnTo>
                  <a:pt x="5428" y="1409"/>
                </a:lnTo>
                <a:lnTo>
                  <a:pt x="0" y="1409"/>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3" name="Rectangle 15"/>
          <p:cNvSpPr>
            <a:spLocks noChangeArrowheads="1"/>
          </p:cNvSpPr>
          <p:nvPr/>
        </p:nvSpPr>
        <p:spPr bwMode="auto">
          <a:xfrm>
            <a:off x="2981325" y="3987800"/>
            <a:ext cx="28559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US" sz="1400" b="1">
                <a:solidFill>
                  <a:srgbClr val="000000"/>
                </a:solidFill>
                <a:latin typeface="Garamond" charset="0"/>
              </a:rPr>
              <a:t>Raising community and family supports</a:t>
            </a:r>
            <a:endParaRPr lang="en-US" sz="1400" b="1">
              <a:latin typeface="Garamond" charset="0"/>
            </a:endParaRPr>
          </a:p>
        </p:txBody>
      </p:sp>
      <p:sp>
        <p:nvSpPr>
          <p:cNvPr id="15374" name="Freeform 16"/>
          <p:cNvSpPr>
            <a:spLocks/>
          </p:cNvSpPr>
          <p:nvPr/>
        </p:nvSpPr>
        <p:spPr bwMode="auto">
          <a:xfrm>
            <a:off x="533400" y="4876800"/>
            <a:ext cx="7512050" cy="1460500"/>
          </a:xfrm>
          <a:custGeom>
            <a:avLst/>
            <a:gdLst>
              <a:gd name="T0" fmla="*/ 0 w 7239"/>
              <a:gd name="T1" fmla="*/ 1460500 h 1407"/>
              <a:gd name="T2" fmla="*/ 940174 w 7239"/>
              <a:gd name="T3" fmla="*/ 0 h 1407"/>
              <a:gd name="T4" fmla="*/ 6574990 w 7239"/>
              <a:gd name="T5" fmla="*/ 0 h 1407"/>
              <a:gd name="T6" fmla="*/ 7512050 w 7239"/>
              <a:gd name="T7" fmla="*/ 1460500 h 1407"/>
              <a:gd name="T8" fmla="*/ 0 w 7239"/>
              <a:gd name="T9" fmla="*/ 1460500 h 1407"/>
              <a:gd name="T10" fmla="*/ 0 60000 65536"/>
              <a:gd name="T11" fmla="*/ 0 60000 65536"/>
              <a:gd name="T12" fmla="*/ 0 60000 65536"/>
              <a:gd name="T13" fmla="*/ 0 60000 65536"/>
              <a:gd name="T14" fmla="*/ 0 60000 65536"/>
              <a:gd name="T15" fmla="*/ 0 w 7239"/>
              <a:gd name="T16" fmla="*/ 0 h 1407"/>
              <a:gd name="T17" fmla="*/ 7239 w 7239"/>
              <a:gd name="T18" fmla="*/ 1407 h 1407"/>
            </a:gdLst>
            <a:ahLst/>
            <a:cxnLst>
              <a:cxn ang="T10">
                <a:pos x="T0" y="T1"/>
              </a:cxn>
              <a:cxn ang="T11">
                <a:pos x="T2" y="T3"/>
              </a:cxn>
              <a:cxn ang="T12">
                <a:pos x="T4" y="T5"/>
              </a:cxn>
              <a:cxn ang="T13">
                <a:pos x="T6" y="T7"/>
              </a:cxn>
              <a:cxn ang="T14">
                <a:pos x="T8" y="T9"/>
              </a:cxn>
            </a:cxnLst>
            <a:rect l="T15" t="T16" r="T17" b="T18"/>
            <a:pathLst>
              <a:path w="7239" h="1407">
                <a:moveTo>
                  <a:pt x="0" y="1407"/>
                </a:moveTo>
                <a:lnTo>
                  <a:pt x="906" y="0"/>
                </a:lnTo>
                <a:lnTo>
                  <a:pt x="6336" y="0"/>
                </a:lnTo>
                <a:lnTo>
                  <a:pt x="7239" y="1407"/>
                </a:lnTo>
                <a:lnTo>
                  <a:pt x="0" y="1407"/>
                </a:lnTo>
                <a:close/>
              </a:path>
            </a:pathLst>
          </a:custGeom>
          <a:gradFill rotWithShape="1">
            <a:gsLst>
              <a:gs pos="0">
                <a:srgbClr val="CFFFFF"/>
              </a:gs>
              <a:gs pos="35001">
                <a:srgbClr val="DDFEFF"/>
              </a:gs>
              <a:gs pos="100000">
                <a:srgbClr val="F0FFFF"/>
              </a:gs>
            </a:gsLst>
            <a:lin ang="16200000" scaled="1"/>
          </a:gradFill>
          <a:ln w="9525" cap="flat" cmpd="sng">
            <a:solidFill>
              <a:srgbClr val="B6DCDF"/>
            </a:solidFill>
            <a:prstDash val="solid"/>
            <a:round/>
            <a:headEnd/>
            <a:tailEnd/>
          </a:ln>
          <a:effectLst>
            <a:outerShdw blurRad="63500" dist="20000" dir="5400000" rotWithShape="0">
              <a:srgbClr val="000000">
                <a:alpha val="37999"/>
              </a:srgbClr>
            </a:outerShdw>
          </a:effectLst>
        </p:spPr>
        <p:txBody>
          <a:bodyPr lIns="80147" tIns="40074" rIns="80147" bIns="40074"/>
          <a:lstStyle/>
          <a:p>
            <a:endParaRPr lang="en-GB"/>
          </a:p>
        </p:txBody>
      </p:sp>
      <p:sp>
        <p:nvSpPr>
          <p:cNvPr id="15375" name="Rectangle 17"/>
          <p:cNvSpPr>
            <a:spLocks noChangeArrowheads="1"/>
          </p:cNvSpPr>
          <p:nvPr/>
        </p:nvSpPr>
        <p:spPr bwMode="auto">
          <a:xfrm>
            <a:off x="3319463" y="5451475"/>
            <a:ext cx="2451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defTabSz="912813"/>
            <a:r>
              <a:rPr lang="en-GB" sz="1400" b="1" dirty="0">
                <a:solidFill>
                  <a:srgbClr val="000000"/>
                </a:solidFill>
                <a:latin typeface="Garamond" charset="0"/>
              </a:rPr>
              <a:t>Social considerations in basic services and security</a:t>
            </a:r>
            <a:endParaRPr lang="en-US" sz="1400" b="1" dirty="0">
              <a:latin typeface="Garamond" charset="0"/>
            </a:endParaRPr>
          </a:p>
        </p:txBody>
      </p:sp>
      <p:sp>
        <p:nvSpPr>
          <p:cNvPr id="15376" name="Text Box 18"/>
          <p:cNvSpPr txBox="1">
            <a:spLocks noChangeArrowheads="1"/>
          </p:cNvSpPr>
          <p:nvPr/>
        </p:nvSpPr>
        <p:spPr bwMode="auto">
          <a:xfrm>
            <a:off x="6324600" y="5105400"/>
            <a:ext cx="2514600" cy="94456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300" b="1" dirty="0">
                <a:solidFill>
                  <a:schemeClr val="dk1"/>
                </a:solidFill>
                <a:latin typeface="Garamond" pitchFamily="18" charset="0"/>
                <a:ea typeface="+mn-ea"/>
                <a:cs typeface="+mn-cs"/>
              </a:rPr>
              <a:t>Advocacy for basic services that are safe, socially appropriate and protect dignity</a:t>
            </a:r>
          </a:p>
        </p:txBody>
      </p:sp>
      <p:sp>
        <p:nvSpPr>
          <p:cNvPr id="15377" name="Text Box 19"/>
          <p:cNvSpPr txBox="1">
            <a:spLocks noChangeArrowheads="1"/>
          </p:cNvSpPr>
          <p:nvPr/>
        </p:nvSpPr>
        <p:spPr bwMode="auto">
          <a:xfrm>
            <a:off x="5791200" y="3505200"/>
            <a:ext cx="3048000" cy="10668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Supportive child-friendly spaces</a:t>
            </a:r>
          </a:p>
          <a:p>
            <a:pPr defTabSz="914179">
              <a:buFont typeface="Arial" pitchFamily="34" charset="0"/>
              <a:buChar char="•"/>
              <a:defRPr/>
            </a:pPr>
            <a:r>
              <a:rPr lang="en-GB" sz="1400" b="1" dirty="0">
                <a:solidFill>
                  <a:schemeClr val="dk1"/>
                </a:solidFill>
                <a:latin typeface="Garamond" pitchFamily="18" charset="0"/>
                <a:ea typeface="+mn-ea"/>
                <a:cs typeface="+mn-cs"/>
              </a:rPr>
              <a:t>Activating social networks (e.g. through groups)</a:t>
            </a:r>
          </a:p>
          <a:p>
            <a:pPr defTabSz="914179">
              <a:buFont typeface="Arial" pitchFamily="34" charset="0"/>
              <a:buChar char="•"/>
              <a:defRPr/>
            </a:pPr>
            <a:r>
              <a:rPr lang="en-GB" sz="1400" b="1" dirty="0">
                <a:solidFill>
                  <a:schemeClr val="dk1"/>
                </a:solidFill>
                <a:latin typeface="Garamond" pitchFamily="18" charset="0"/>
                <a:ea typeface="+mn-ea"/>
                <a:cs typeface="+mn-cs"/>
              </a:rPr>
              <a:t>Communal traditional supports</a:t>
            </a:r>
            <a:endParaRPr lang="en-US" sz="1400" b="1" dirty="0">
              <a:solidFill>
                <a:schemeClr val="dk1"/>
              </a:solidFill>
              <a:latin typeface="Garamond" pitchFamily="18" charset="0"/>
              <a:ea typeface="+mn-ea"/>
              <a:cs typeface="+mn-cs"/>
            </a:endParaRPr>
          </a:p>
        </p:txBody>
      </p:sp>
      <p:sp>
        <p:nvSpPr>
          <p:cNvPr id="15378" name="Text Box 20"/>
          <p:cNvSpPr txBox="1">
            <a:spLocks noChangeArrowheads="1"/>
          </p:cNvSpPr>
          <p:nvPr/>
        </p:nvSpPr>
        <p:spPr bwMode="auto">
          <a:xfrm>
            <a:off x="5638800" y="1981200"/>
            <a:ext cx="3200400" cy="116681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GB" sz="1400" b="1" dirty="0">
                <a:solidFill>
                  <a:schemeClr val="dk1"/>
                </a:solidFill>
                <a:latin typeface="Garamond" pitchFamily="18" charset="0"/>
                <a:ea typeface="+mn-ea"/>
                <a:cs typeface="+mn-cs"/>
              </a:rPr>
              <a:t>Basic mental health care by PHC workers</a:t>
            </a:r>
          </a:p>
          <a:p>
            <a:pPr defTabSz="914179">
              <a:buFont typeface="Arial" pitchFamily="34" charset="0"/>
              <a:buChar char="•"/>
              <a:defRPr/>
            </a:pPr>
            <a:r>
              <a:rPr lang="en-GB" sz="1400" b="1" dirty="0">
                <a:solidFill>
                  <a:schemeClr val="dk1"/>
                </a:solidFill>
                <a:latin typeface="Garamond" pitchFamily="18" charset="0"/>
                <a:ea typeface="+mn-ea"/>
                <a:cs typeface="+mn-cs"/>
              </a:rPr>
              <a:t>Basic counselling/social work by community workers</a:t>
            </a:r>
          </a:p>
          <a:p>
            <a:pPr defTabSz="914179">
              <a:buFont typeface="Arial" pitchFamily="34" charset="0"/>
              <a:buChar char="•"/>
              <a:defRPr/>
            </a:pPr>
            <a:r>
              <a:rPr lang="en-GB" sz="1400" b="1" dirty="0">
                <a:solidFill>
                  <a:schemeClr val="dk1"/>
                </a:solidFill>
                <a:latin typeface="Garamond" pitchFamily="18" charset="0"/>
                <a:ea typeface="+mn-ea"/>
                <a:cs typeface="+mn-cs"/>
              </a:rPr>
              <a:t>Psychological </a:t>
            </a:r>
            <a:r>
              <a:rPr lang="en-GB" sz="1400" b="1" dirty="0" smtClean="0">
                <a:solidFill>
                  <a:schemeClr val="dk1"/>
                </a:solidFill>
                <a:latin typeface="Garamond" pitchFamily="18" charset="0"/>
                <a:ea typeface="+mn-ea"/>
                <a:cs typeface="+mn-cs"/>
              </a:rPr>
              <a:t>First </a:t>
            </a:r>
            <a:r>
              <a:rPr lang="en-GB" sz="1400" b="1" dirty="0">
                <a:solidFill>
                  <a:schemeClr val="dk1"/>
                </a:solidFill>
                <a:latin typeface="Garamond" pitchFamily="18" charset="0"/>
              </a:rPr>
              <a:t>A</a:t>
            </a:r>
            <a:r>
              <a:rPr lang="en-GB" sz="1400" b="1" dirty="0" smtClean="0">
                <a:solidFill>
                  <a:schemeClr val="dk1"/>
                </a:solidFill>
                <a:latin typeface="Garamond" pitchFamily="18" charset="0"/>
                <a:ea typeface="+mn-ea"/>
                <a:cs typeface="+mn-cs"/>
              </a:rPr>
              <a:t>id</a:t>
            </a:r>
            <a:endParaRPr lang="en-US" sz="1400" b="1" dirty="0">
              <a:solidFill>
                <a:schemeClr val="dk1"/>
              </a:solidFill>
              <a:latin typeface="Garamond" pitchFamily="18" charset="0"/>
              <a:ea typeface="+mn-ea"/>
              <a:cs typeface="+mn-cs"/>
            </a:endParaRPr>
          </a:p>
        </p:txBody>
      </p:sp>
      <p:sp>
        <p:nvSpPr>
          <p:cNvPr id="15379" name="Text Box 21"/>
          <p:cNvSpPr txBox="1">
            <a:spLocks noChangeArrowheads="1"/>
          </p:cNvSpPr>
          <p:nvPr/>
        </p:nvSpPr>
        <p:spPr bwMode="auto">
          <a:xfrm>
            <a:off x="4800600" y="762000"/>
            <a:ext cx="4038600" cy="914400"/>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lIns="91424" tIns="45712" rIns="91424" bIns="45712"/>
          <a:lstStyle/>
          <a:p>
            <a:pPr defTabSz="914179">
              <a:buFont typeface="Arial" pitchFamily="34" charset="0"/>
              <a:buChar char="•"/>
              <a:defRPr/>
            </a:pPr>
            <a:r>
              <a:rPr lang="en-US" sz="1400" b="1" dirty="0">
                <a:solidFill>
                  <a:schemeClr val="dk1"/>
                </a:solidFill>
                <a:latin typeface="Garamond" pitchFamily="18" charset="0"/>
                <a:ea typeface="+mn-ea"/>
                <a:cs typeface="+mn-cs"/>
              </a:rPr>
              <a:t>Mental health care by specialized mental health staff (psychiatric nurse, psychologist </a:t>
            </a:r>
            <a:r>
              <a:rPr lang="en-US" sz="1400" b="1" dirty="0" err="1">
                <a:solidFill>
                  <a:schemeClr val="dk1"/>
                </a:solidFill>
                <a:latin typeface="Garamond" pitchFamily="18" charset="0"/>
                <a:ea typeface="+mn-ea"/>
                <a:cs typeface="+mn-cs"/>
              </a:rPr>
              <a:t>etc</a:t>
            </a:r>
            <a:r>
              <a:rPr lang="en-US" sz="1400" b="1" dirty="0" smtClean="0">
                <a:solidFill>
                  <a:schemeClr val="dk1"/>
                </a:solidFill>
                <a:latin typeface="Garamond" pitchFamily="18" charset="0"/>
                <a:ea typeface="+mn-ea"/>
                <a:cs typeface="+mn-cs"/>
              </a:rPr>
              <a:t>)</a:t>
            </a:r>
          </a:p>
          <a:p>
            <a:pPr defTabSz="914179">
              <a:buFont typeface="Arial" pitchFamily="34" charset="0"/>
              <a:buChar char="•"/>
              <a:defRPr/>
            </a:pPr>
            <a:r>
              <a:rPr lang="en-US" sz="1400" b="1" dirty="0" smtClean="0">
                <a:solidFill>
                  <a:schemeClr val="dk1"/>
                </a:solidFill>
                <a:latin typeface="Garamond" pitchFamily="18" charset="0"/>
              </a:rPr>
              <a:t>Trained PHC /</a:t>
            </a:r>
            <a:r>
              <a:rPr lang="en-US" sz="1400" b="1" dirty="0">
                <a:solidFill>
                  <a:schemeClr val="dk1"/>
                </a:solidFill>
                <a:latin typeface="Garamond" pitchFamily="18" charset="0"/>
              </a:rPr>
              <a:t>F</a:t>
            </a:r>
            <a:r>
              <a:rPr lang="en-US" sz="1400" b="1" dirty="0" smtClean="0">
                <a:solidFill>
                  <a:schemeClr val="dk1"/>
                </a:solidFill>
                <a:latin typeface="Garamond" pitchFamily="18" charset="0"/>
              </a:rPr>
              <a:t>amily doctors</a:t>
            </a:r>
            <a:endParaRPr lang="en-US" sz="1400" b="1" dirty="0">
              <a:solidFill>
                <a:schemeClr val="dk1"/>
              </a:solidFill>
              <a:latin typeface="Garamond" pitchFamily="18" charset="0"/>
              <a:ea typeface="+mn-ea"/>
              <a:cs typeface="+mn-cs"/>
            </a:endParaRPr>
          </a:p>
          <a:p>
            <a:pPr defTabSz="914179">
              <a:defRPr/>
            </a:pPr>
            <a:endParaRPr lang="en-US" sz="1400" b="1" dirty="0">
              <a:solidFill>
                <a:schemeClr val="dk1"/>
              </a:solidFill>
              <a:latin typeface="Garamond" pitchFamily="18" charset="0"/>
              <a:ea typeface="+mn-ea"/>
              <a:cs typeface="+mn-cs"/>
            </a:endParaRPr>
          </a:p>
        </p:txBody>
      </p:sp>
      <p:sp>
        <p:nvSpPr>
          <p:cNvPr id="594982" name="Rectangle 2"/>
          <p:cNvSpPr>
            <a:spLocks noChangeArrowheads="1"/>
          </p:cNvSpPr>
          <p:nvPr/>
        </p:nvSpPr>
        <p:spPr bwMode="auto">
          <a:xfrm>
            <a:off x="385763" y="-228600"/>
            <a:ext cx="8758237" cy="1143000"/>
          </a:xfrm>
          <a:prstGeom prst="rect">
            <a:avLst/>
          </a:prstGeom>
          <a:noFill/>
          <a:ln w="9525">
            <a:noFill/>
            <a:miter lim="800000"/>
            <a:headEnd/>
            <a:tailEnd/>
          </a:ln>
          <a:effectLst>
            <a:outerShdw blurRad="63500" dist="17961" dir="2700000" algn="ctr" rotWithShape="0">
              <a:srgbClr val="96CCEE">
                <a:alpha val="74998"/>
              </a:srgbClr>
            </a:outerShdw>
          </a:effectLst>
        </p:spPr>
        <p:txBody>
          <a:bodyPr lIns="91424" tIns="45712" rIns="91424" bIns="45712" anchor="ctr"/>
          <a:lstStyle/>
          <a:p>
            <a:pPr algn="ctr" defTabSz="914179">
              <a:defRPr/>
            </a:pPr>
            <a:endParaRPr lang="en-US" dirty="0">
              <a:ea typeface="+mn-ea"/>
            </a:endParaRPr>
          </a:p>
        </p:txBody>
      </p:sp>
      <p:sp>
        <p:nvSpPr>
          <p:cNvPr id="22" name="Rectangle 21"/>
          <p:cNvSpPr>
            <a:spLocks noChangeArrowheads="1"/>
          </p:cNvSpPr>
          <p:nvPr/>
        </p:nvSpPr>
        <p:spPr bwMode="auto">
          <a:xfrm rot="-3183509">
            <a:off x="41275" y="1322388"/>
            <a:ext cx="3146425" cy="523875"/>
          </a:xfrm>
          <a:prstGeom prst="rect">
            <a:avLst/>
          </a:prstGeom>
          <a:gradFill rotWithShape="1">
            <a:gsLst>
              <a:gs pos="0">
                <a:srgbClr val="CFFFFF"/>
              </a:gs>
              <a:gs pos="35001">
                <a:srgbClr val="DDFEFF"/>
              </a:gs>
              <a:gs pos="100000">
                <a:srgbClr val="F0FFFF"/>
              </a:gs>
            </a:gsLst>
            <a:lin ang="16200000" scaled="1"/>
          </a:gradFill>
          <a:ln w="9525">
            <a:solidFill>
              <a:srgbClr val="B6DCDF"/>
            </a:solidFill>
            <a:miter lim="800000"/>
            <a:headEnd/>
            <a:tailEnd/>
          </a:ln>
          <a:effectLst>
            <a:outerShdw blurRad="63500" dist="20000" dir="5400000" rotWithShape="0">
              <a:srgbClr val="000000">
                <a:alpha val="37999"/>
              </a:srgbClr>
            </a:outerShdw>
          </a:effectLst>
        </p:spPr>
        <p:txBody>
          <a:bodyPr wrap="none">
            <a:spAutoFit/>
          </a:bodyPr>
          <a:lstStyle/>
          <a:p>
            <a:pPr algn="ctr" defTabSz="914179">
              <a:defRPr/>
            </a:pPr>
            <a:r>
              <a:rPr lang="en-GB" sz="2400" b="1" dirty="0">
                <a:solidFill>
                  <a:schemeClr val="dk1"/>
                </a:solidFill>
                <a:latin typeface="Garamond" pitchFamily="18" charset="0"/>
                <a:ea typeface="+mn-ea"/>
                <a:cs typeface="+mn-cs"/>
              </a:rPr>
              <a:t>Intervention</a:t>
            </a:r>
            <a:r>
              <a:rPr lang="en-GB" sz="2800" b="1" dirty="0">
                <a:solidFill>
                  <a:schemeClr val="dk1"/>
                </a:solidFill>
                <a:latin typeface="Garamond" pitchFamily="18" charset="0"/>
                <a:ea typeface="+mn-ea"/>
                <a:cs typeface="+mn-cs"/>
              </a:rPr>
              <a:t> pyramid</a:t>
            </a:r>
            <a:endParaRPr lang="en-US" sz="2800" b="1" dirty="0">
              <a:solidFill>
                <a:schemeClr val="dk1"/>
              </a:solidFill>
              <a:latin typeface="Garamond" pitchFamily="18" charset="0"/>
              <a:ea typeface="+mn-ea"/>
              <a:cs typeface="+mn-cs"/>
            </a:endParaRPr>
          </a:p>
        </p:txBody>
      </p:sp>
    </p:spTree>
    <p:extLst>
      <p:ext uri="{BB962C8B-B14F-4D97-AF65-F5344CB8AC3E}">
        <p14:creationId xmlns:p14="http://schemas.microsoft.com/office/powerpoint/2010/main" val="23034994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5"/>
          <p:cNvSpPr>
            <a:spLocks noGrp="1" noChangeArrowheads="1"/>
          </p:cNvSpPr>
          <p:nvPr>
            <p:ph type="ftr" sz="quarter" idx="11"/>
          </p:nvPr>
        </p:nvSpPr>
        <p:spPr>
          <a:noFill/>
        </p:spPr>
        <p:txBody>
          <a:bodyPr/>
          <a:lstStyle/>
          <a:p>
            <a:r>
              <a:rPr lang="en-US" smtClean="0"/>
              <a:t>mhGAP-IG base course -  field test version 1.00 – May 2012</a:t>
            </a:r>
          </a:p>
          <a:p>
            <a:endParaRPr lang="en-US" smtClean="0"/>
          </a:p>
        </p:txBody>
      </p:sp>
      <p:sp>
        <p:nvSpPr>
          <p:cNvPr id="101378" name="Rectangle 6"/>
          <p:cNvSpPr>
            <a:spLocks noGrp="1" noChangeArrowheads="1"/>
          </p:cNvSpPr>
          <p:nvPr>
            <p:ph type="sldNum" sz="quarter" idx="12"/>
          </p:nvPr>
        </p:nvSpPr>
        <p:spPr>
          <a:noFill/>
        </p:spPr>
        <p:txBody>
          <a:bodyPr/>
          <a:lstStyle/>
          <a:p>
            <a:fld id="{1A3BDC16-5586-4723-826B-8B82DAD395D4}" type="slidenum">
              <a:rPr lang="en-US" smtClean="0"/>
              <a:pPr/>
              <a:t>37</a:t>
            </a:fld>
            <a:endParaRPr lang="en-US" smtClean="0"/>
          </a:p>
        </p:txBody>
      </p:sp>
      <p:sp>
        <p:nvSpPr>
          <p:cNvPr id="101379" name="Rectangle 2"/>
          <p:cNvSpPr>
            <a:spLocks noGrp="1" noChangeArrowheads="1"/>
          </p:cNvSpPr>
          <p:nvPr>
            <p:ph type="title" idx="4294967295"/>
          </p:nvPr>
        </p:nvSpPr>
        <p:spPr>
          <a:xfrm>
            <a:off x="0" y="0"/>
            <a:ext cx="9144000" cy="990600"/>
          </a:xfrm>
        </p:spPr>
        <p:txBody>
          <a:bodyPr/>
          <a:lstStyle/>
          <a:p>
            <a:pPr eaLnBrk="1" hangingPunct="1"/>
            <a:r>
              <a:rPr lang="en-GB" altLang="ja-JP" sz="3200" dirty="0" smtClean="0">
                <a:ea typeface="ＭＳ Ｐゴシック" pitchFamily="34" charset="-128"/>
              </a:rPr>
              <a:t>Specialized services</a:t>
            </a:r>
            <a:endParaRPr lang="en-US" altLang="ja-JP" sz="3200" dirty="0" smtClean="0">
              <a:ea typeface="ＭＳ Ｐゴシック" pitchFamily="34" charset="-128"/>
            </a:endParaRPr>
          </a:p>
        </p:txBody>
      </p:sp>
      <p:sp>
        <p:nvSpPr>
          <p:cNvPr id="101380" name="Rectangle 3"/>
          <p:cNvSpPr>
            <a:spLocks noGrp="1" noChangeArrowheads="1"/>
          </p:cNvSpPr>
          <p:nvPr>
            <p:ph sz="quarter" idx="4294967295"/>
          </p:nvPr>
        </p:nvSpPr>
        <p:spPr>
          <a:xfrm>
            <a:off x="457200" y="1600200"/>
            <a:ext cx="8229600" cy="4495800"/>
          </a:xfrm>
        </p:spPr>
        <p:txBody>
          <a:bodyPr/>
          <a:lstStyle/>
          <a:p>
            <a:pPr>
              <a:lnSpc>
                <a:spcPct val="140000"/>
              </a:lnSpc>
              <a:buSzPct val="70000"/>
            </a:pPr>
            <a:r>
              <a:rPr lang="en-US" sz="2800" dirty="0" smtClean="0">
                <a:latin typeface="Calibri" pitchFamily="34" charset="0"/>
              </a:rPr>
              <a:t>Psychiatrist</a:t>
            </a:r>
          </a:p>
          <a:p>
            <a:pPr>
              <a:lnSpc>
                <a:spcPct val="140000"/>
              </a:lnSpc>
              <a:buSzPct val="70000"/>
            </a:pPr>
            <a:r>
              <a:rPr lang="en-US" altLang="ja-JP" sz="2800" dirty="0" smtClean="0">
                <a:latin typeface="Calibri" pitchFamily="34" charset="0"/>
                <a:ea typeface="ＭＳ Ｐゴシック" pitchFamily="34" charset="-128"/>
              </a:rPr>
              <a:t>Psychologists</a:t>
            </a:r>
          </a:p>
          <a:p>
            <a:pPr>
              <a:lnSpc>
                <a:spcPct val="140000"/>
              </a:lnSpc>
              <a:buSzPct val="70000"/>
            </a:pPr>
            <a:r>
              <a:rPr lang="en-US" altLang="ja-JP" sz="2800" dirty="0" smtClean="0">
                <a:latin typeface="Calibri" pitchFamily="34" charset="0"/>
                <a:ea typeface="ＭＳ Ｐゴシック" pitchFamily="34" charset="-128"/>
              </a:rPr>
              <a:t>Psychiatric nurses</a:t>
            </a:r>
          </a:p>
          <a:p>
            <a:pPr>
              <a:lnSpc>
                <a:spcPct val="140000"/>
              </a:lnSpc>
              <a:buSzPct val="70000"/>
            </a:pPr>
            <a:r>
              <a:rPr lang="en-US" altLang="ja-JP" sz="2800" dirty="0" smtClean="0">
                <a:latin typeface="Calibri" pitchFamily="34" charset="0"/>
                <a:ea typeface="ＭＳ Ｐゴシック" pitchFamily="34" charset="-128"/>
              </a:rPr>
              <a:t>Community-based services and inpatient care</a:t>
            </a:r>
            <a:endParaRPr lang="en-US" altLang="ja-JP" sz="2800"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107429779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solidFill>
                  <a:schemeClr val="bg1"/>
                </a:solidFill>
              </a:rPr>
              <a:t>Why?</a:t>
            </a:r>
          </a:p>
          <a:p>
            <a:r>
              <a:rPr lang="en-GB" dirty="0" smtClean="0">
                <a:solidFill>
                  <a:schemeClr val="bg1"/>
                </a:solidFill>
              </a:rPr>
              <a:t>How?</a:t>
            </a:r>
          </a:p>
          <a:p>
            <a:r>
              <a:rPr lang="en-GB" dirty="0" smtClean="0"/>
              <a:t>Lebanon Example</a:t>
            </a:r>
          </a:p>
          <a:p>
            <a:r>
              <a:rPr lang="en-GB" dirty="0" smtClean="0">
                <a:solidFill>
                  <a:srgbClr val="FFFFFF"/>
                </a:solidFill>
              </a:rPr>
              <a:t>Challenges</a:t>
            </a:r>
            <a:endParaRPr lang="en-GB" dirty="0">
              <a:solidFill>
                <a:srgbClr val="FFFFFF"/>
              </a:solidFill>
            </a:endParaRPr>
          </a:p>
        </p:txBody>
      </p:sp>
    </p:spTree>
    <p:extLst>
      <p:ext uri="{BB962C8B-B14F-4D97-AF65-F5344CB8AC3E}">
        <p14:creationId xmlns:p14="http://schemas.microsoft.com/office/powerpoint/2010/main" val="2189099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364"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15366" name="Picture 5" descr="Final Logo MH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57200"/>
            <a:ext cx="271938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Box 8"/>
          <p:cNvSpPr txBox="1">
            <a:spLocks noChangeArrowheads="1"/>
          </p:cNvSpPr>
          <p:nvPr/>
        </p:nvSpPr>
        <p:spPr bwMode="auto">
          <a:xfrm>
            <a:off x="1066800" y="3276600"/>
            <a:ext cx="71628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endParaRPr lang="en-US" sz="1800" dirty="0"/>
          </a:p>
          <a:p>
            <a:pPr algn="ctr" eaLnBrk="1" hangingPunct="1"/>
            <a:r>
              <a:rPr lang="en-US" b="1" dirty="0" smtClean="0"/>
              <a:t>Mental </a:t>
            </a:r>
            <a:r>
              <a:rPr lang="en-US" b="1" dirty="0"/>
              <a:t>Health </a:t>
            </a:r>
            <a:r>
              <a:rPr lang="en-US" b="1" dirty="0" smtClean="0"/>
              <a:t>Reform in Lebanon</a:t>
            </a:r>
            <a:endParaRPr lang="en-US" b="1" dirty="0"/>
          </a:p>
          <a:p>
            <a:pPr algn="ctr" eaLnBrk="1" hangingPunct="1"/>
            <a:endParaRPr lang="en-US" sz="2000" dirty="0"/>
          </a:p>
        </p:txBody>
      </p:sp>
    </p:spTree>
    <p:extLst>
      <p:ext uri="{BB962C8B-B14F-4D97-AF65-F5344CB8AC3E}">
        <p14:creationId xmlns:p14="http://schemas.microsoft.com/office/powerpoint/2010/main" val="153377985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Acknowledgments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200" b="1" dirty="0" smtClean="0"/>
              <a:t>Champion </a:t>
            </a:r>
          </a:p>
          <a:p>
            <a:pPr marL="0" indent="0">
              <a:buNone/>
            </a:pPr>
            <a:r>
              <a:rPr lang="en-US" sz="3200" b="1" dirty="0"/>
              <a:t>	</a:t>
            </a:r>
            <a:r>
              <a:rPr lang="en-US" sz="3200" dirty="0" smtClean="0"/>
              <a:t>Dr. </a:t>
            </a:r>
            <a:r>
              <a:rPr lang="en-US" sz="3200" dirty="0" err="1" smtClean="0"/>
              <a:t>Walid</a:t>
            </a:r>
            <a:r>
              <a:rPr lang="en-US" sz="3200" dirty="0" smtClean="0"/>
              <a:t> </a:t>
            </a:r>
            <a:r>
              <a:rPr lang="en-US" sz="3200" dirty="0" err="1" smtClean="0"/>
              <a:t>Ammar</a:t>
            </a:r>
            <a:endParaRPr lang="en-US" sz="3200" dirty="0" smtClean="0"/>
          </a:p>
          <a:p>
            <a:pPr marL="0" indent="0">
              <a:buNone/>
            </a:pPr>
            <a:endParaRPr lang="en-US" dirty="0" smtClean="0"/>
          </a:p>
          <a:p>
            <a:pPr marL="0" indent="0">
              <a:buNone/>
            </a:pPr>
            <a:r>
              <a:rPr lang="en-US" b="1" dirty="0" smtClean="0"/>
              <a:t>NMHP team</a:t>
            </a:r>
            <a:endParaRPr lang="en-US" sz="3200" b="1" dirty="0" smtClean="0"/>
          </a:p>
          <a:p>
            <a:pPr marL="0" indent="0">
              <a:buNone/>
            </a:pPr>
            <a:endParaRPr lang="en-US" sz="3200" b="1" dirty="0" smtClean="0"/>
          </a:p>
          <a:p>
            <a:pPr marL="0" indent="0">
              <a:buNone/>
            </a:pPr>
            <a:r>
              <a:rPr lang="en-US" sz="3200" b="1" dirty="0" smtClean="0"/>
              <a:t>Founding Partners</a:t>
            </a:r>
            <a:r>
              <a:rPr lang="en-US" sz="3200" dirty="0" smtClean="0"/>
              <a:t> </a:t>
            </a:r>
          </a:p>
          <a:p>
            <a:pPr lvl="1"/>
            <a:r>
              <a:rPr lang="en-US" sz="3000" dirty="0" smtClean="0"/>
              <a:t>WHO</a:t>
            </a:r>
          </a:p>
          <a:p>
            <a:pPr lvl="1"/>
            <a:r>
              <a:rPr lang="en-US" sz="3000" dirty="0" smtClean="0"/>
              <a:t>UNICEF</a:t>
            </a:r>
          </a:p>
          <a:p>
            <a:pPr lvl="1"/>
            <a:r>
              <a:rPr lang="en-US" sz="3000" dirty="0" smtClean="0"/>
              <a:t>IMC</a:t>
            </a:r>
          </a:p>
          <a:p>
            <a:pPr marL="0" indent="0">
              <a:buNone/>
            </a:pPr>
            <a:endParaRPr lang="en-US" sz="3000" b="1" dirty="0" smtClean="0"/>
          </a:p>
          <a:p>
            <a:pPr marL="457200" lvl="1" indent="0">
              <a:buNone/>
            </a:pPr>
            <a:endParaRPr lang="en-US" sz="3000" dirty="0" smtClean="0"/>
          </a:p>
          <a:p>
            <a:pPr marL="457200" lvl="1" indent="0">
              <a:buNone/>
            </a:pPr>
            <a:endParaRPr lang="en-US" sz="3400" dirty="0" smtClean="0"/>
          </a:p>
          <a:p>
            <a:pPr marL="0" indent="0">
              <a:buNone/>
            </a:pPr>
            <a:endParaRPr lang="en-US" dirty="0"/>
          </a:p>
        </p:txBody>
      </p:sp>
      <p:sp>
        <p:nvSpPr>
          <p:cNvPr id="7" name="TextBox 6"/>
          <p:cNvSpPr txBox="1"/>
          <p:nvPr/>
        </p:nvSpPr>
        <p:spPr>
          <a:xfrm>
            <a:off x="4403467" y="5941497"/>
            <a:ext cx="184666" cy="369332"/>
          </a:xfrm>
          <a:prstGeom prst="rect">
            <a:avLst/>
          </a:prstGeom>
          <a:noFill/>
        </p:spPr>
        <p:txBody>
          <a:bodyPr wrap="none" rtlCol="0">
            <a:spAutoFit/>
          </a:bodyPr>
          <a:lstStyle/>
          <a:p>
            <a:endParaRPr lang="en-US" dirty="0"/>
          </a:p>
        </p:txBody>
      </p:sp>
      <p:pic>
        <p:nvPicPr>
          <p:cNvPr id="8" name="Picture 5" descr="Final Logo MH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8422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Objectives</a:t>
            </a:r>
            <a:endParaRPr lang="en-US" sz="3200" b="1" dirty="0"/>
          </a:p>
        </p:txBody>
      </p:sp>
      <p:sp>
        <p:nvSpPr>
          <p:cNvPr id="3" name="Content Placeholder 2"/>
          <p:cNvSpPr>
            <a:spLocks noGrp="1"/>
          </p:cNvSpPr>
          <p:nvPr>
            <p:ph idx="1"/>
          </p:nvPr>
        </p:nvSpPr>
        <p:spPr/>
        <p:txBody>
          <a:bodyPr/>
          <a:lstStyle/>
          <a:p>
            <a:r>
              <a:rPr lang="en-US" dirty="0" smtClean="0"/>
              <a:t>To present the process that led to the reform</a:t>
            </a:r>
          </a:p>
          <a:p>
            <a:pPr marL="0" indent="0">
              <a:buNone/>
            </a:pPr>
            <a:endParaRPr lang="en-US" dirty="0" smtClean="0"/>
          </a:p>
          <a:p>
            <a:r>
              <a:rPr lang="en-US" dirty="0" smtClean="0"/>
              <a:t>To briefly present the mental health strategy</a:t>
            </a:r>
          </a:p>
          <a:p>
            <a:pPr marL="0" indent="0">
              <a:buNone/>
            </a:pPr>
            <a:endParaRPr lang="en-US" dirty="0" smtClean="0"/>
          </a:p>
          <a:p>
            <a:r>
              <a:rPr lang="en-US" dirty="0" smtClean="0"/>
              <a:t>To discuss lessons learned</a:t>
            </a:r>
          </a:p>
          <a:p>
            <a:pPr marL="0" indent="0">
              <a:buNone/>
            </a:pPr>
            <a:endParaRPr lang="en-US" dirty="0" smtClean="0"/>
          </a:p>
          <a:p>
            <a:endParaRPr lang="en-US" dirty="0" smtClean="0"/>
          </a:p>
          <a:p>
            <a:pPr lvl="1"/>
            <a:endParaRPr lang="en-US" dirty="0"/>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57530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Plan</a:t>
            </a:r>
            <a:endParaRPr lang="en-US" sz="3200" b="1" dirty="0"/>
          </a:p>
        </p:txBody>
      </p:sp>
      <p:sp>
        <p:nvSpPr>
          <p:cNvPr id="3" name="Content Placeholder 2"/>
          <p:cNvSpPr>
            <a:spLocks noGrp="1"/>
          </p:cNvSpPr>
          <p:nvPr>
            <p:ph idx="1"/>
          </p:nvPr>
        </p:nvSpPr>
        <p:spPr/>
        <p:txBody>
          <a:bodyPr/>
          <a:lstStyle/>
          <a:p>
            <a:r>
              <a:rPr lang="en-US" dirty="0" smtClean="0"/>
              <a:t>It all got faster in 2013</a:t>
            </a:r>
          </a:p>
          <a:p>
            <a:r>
              <a:rPr lang="en-US" dirty="0" smtClean="0"/>
              <a:t>Snapshot of the Mental Health System in 2014</a:t>
            </a:r>
          </a:p>
          <a:p>
            <a:r>
              <a:rPr lang="en-US" dirty="0" smtClean="0"/>
              <a:t>One document for All</a:t>
            </a:r>
          </a:p>
          <a:p>
            <a:r>
              <a:rPr lang="en-US" dirty="0"/>
              <a:t>Human Rights a corner stone</a:t>
            </a:r>
          </a:p>
          <a:p>
            <a:r>
              <a:rPr lang="en-US" dirty="0" smtClean="0"/>
              <a:t>Lessons learned</a:t>
            </a:r>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07928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Plan</a:t>
            </a:r>
            <a:endParaRPr lang="en-US" sz="3200" b="1" dirty="0"/>
          </a:p>
        </p:txBody>
      </p:sp>
      <p:sp>
        <p:nvSpPr>
          <p:cNvPr id="3" name="Content Placeholder 2"/>
          <p:cNvSpPr>
            <a:spLocks noGrp="1"/>
          </p:cNvSpPr>
          <p:nvPr>
            <p:ph idx="1"/>
          </p:nvPr>
        </p:nvSpPr>
        <p:spPr/>
        <p:txBody>
          <a:bodyPr/>
          <a:lstStyle/>
          <a:p>
            <a:r>
              <a:rPr lang="en-US" dirty="0" smtClean="0"/>
              <a:t>It all got faster in 2013</a:t>
            </a:r>
          </a:p>
          <a:p>
            <a:r>
              <a:rPr lang="en-US" dirty="0" smtClean="0">
                <a:solidFill>
                  <a:schemeClr val="bg1">
                    <a:lumMod val="95000"/>
                  </a:schemeClr>
                </a:solidFill>
              </a:rPr>
              <a:t>Snapshot of the Mental Health System in 2014</a:t>
            </a:r>
          </a:p>
          <a:p>
            <a:r>
              <a:rPr lang="en-US" dirty="0" smtClean="0">
                <a:solidFill>
                  <a:schemeClr val="bg1">
                    <a:lumMod val="95000"/>
                  </a:schemeClr>
                </a:solidFill>
              </a:rPr>
              <a:t>One document for All</a:t>
            </a:r>
          </a:p>
          <a:p>
            <a:r>
              <a:rPr lang="en-US" dirty="0">
                <a:solidFill>
                  <a:schemeClr val="bg1">
                    <a:lumMod val="95000"/>
                  </a:schemeClr>
                </a:solidFill>
              </a:rPr>
              <a:t>Human Rights a corner stone</a:t>
            </a:r>
          </a:p>
          <a:p>
            <a:r>
              <a:rPr lang="en-US" dirty="0" smtClean="0">
                <a:solidFill>
                  <a:schemeClr val="bg1">
                    <a:lumMod val="95000"/>
                  </a:schemeClr>
                </a:solidFill>
              </a:rPr>
              <a:t>Lessons learned</a:t>
            </a:r>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16002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06"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21507"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itle 15"/>
          <p:cNvSpPr>
            <a:spLocks noGrp="1"/>
          </p:cNvSpPr>
          <p:nvPr>
            <p:ph type="title"/>
          </p:nvPr>
        </p:nvSpPr>
        <p:spPr/>
        <p:txBody>
          <a:bodyPr/>
          <a:lstStyle/>
          <a:p>
            <a:pPr eaLnBrk="1" hangingPunct="1"/>
            <a:r>
              <a:rPr lang="en-US" sz="3200" b="1">
                <a:latin typeface="Calibri" charset="0"/>
              </a:rPr>
              <a:t>Lebanon</a:t>
            </a:r>
            <a:endParaRPr lang="en-US" sz="3200">
              <a:latin typeface="Calibri" charset="0"/>
            </a:endParaRPr>
          </a:p>
        </p:txBody>
      </p:sp>
      <p:sp>
        <p:nvSpPr>
          <p:cNvPr id="2" name="Content Placeholder 1"/>
          <p:cNvSpPr>
            <a:spLocks noGrp="1"/>
          </p:cNvSpPr>
          <p:nvPr>
            <p:ph sz="half" idx="1"/>
          </p:nvPr>
        </p:nvSpPr>
        <p:spPr/>
        <p:txBody>
          <a:bodyPr rtlCol="0">
            <a:normAutofit/>
          </a:bodyPr>
          <a:lstStyle/>
          <a:p>
            <a:pPr eaLnBrk="1" fontAlgn="auto" hangingPunct="1">
              <a:spcAft>
                <a:spcPts val="0"/>
              </a:spcAft>
              <a:buFont typeface="Arial" pitchFamily="34" charset="0"/>
              <a:buChar char="•"/>
              <a:defRPr/>
            </a:pPr>
            <a:r>
              <a:rPr lang="en-GB" dirty="0">
                <a:ea typeface="+mn-ea"/>
                <a:cs typeface="+mn-cs"/>
              </a:rPr>
              <a:t>Eastern end of the Mediterranean sea </a:t>
            </a:r>
          </a:p>
          <a:p>
            <a:pPr eaLnBrk="1" fontAlgn="auto" hangingPunct="1">
              <a:spcAft>
                <a:spcPts val="0"/>
              </a:spcAft>
              <a:buFont typeface="Arial" pitchFamily="34" charset="0"/>
              <a:buChar char="•"/>
              <a:defRPr/>
            </a:pPr>
            <a:r>
              <a:rPr lang="en-GB" dirty="0">
                <a:ea typeface="+mn-ea"/>
                <a:cs typeface="+mn-cs"/>
              </a:rPr>
              <a:t>Area : 10, 452 </a:t>
            </a:r>
            <a:r>
              <a:rPr lang="en-GB" dirty="0" err="1">
                <a:ea typeface="+mn-ea"/>
                <a:cs typeface="+mn-cs"/>
              </a:rPr>
              <a:t>Sq</a:t>
            </a:r>
            <a:r>
              <a:rPr lang="en-GB" dirty="0">
                <a:ea typeface="+mn-ea"/>
                <a:cs typeface="+mn-cs"/>
              </a:rPr>
              <a:t> </a:t>
            </a:r>
            <a:r>
              <a:rPr lang="en-GB" dirty="0" smtClean="0">
                <a:ea typeface="+mn-ea"/>
                <a:cs typeface="+mn-cs"/>
              </a:rPr>
              <a:t>km</a:t>
            </a:r>
            <a:endParaRPr lang="en-GB" dirty="0">
              <a:ea typeface="+mn-ea"/>
              <a:cs typeface="+mn-cs"/>
            </a:endParaRPr>
          </a:p>
          <a:p>
            <a:pPr eaLnBrk="1" fontAlgn="auto" hangingPunct="1">
              <a:spcAft>
                <a:spcPts val="0"/>
              </a:spcAft>
              <a:buFont typeface="Arial" pitchFamily="34" charset="0"/>
              <a:buChar char="•"/>
              <a:defRPr/>
            </a:pPr>
            <a:r>
              <a:rPr lang="en-US" dirty="0">
                <a:ea typeface="+mn-ea"/>
                <a:cs typeface="+mn-cs"/>
              </a:rPr>
              <a:t>Population: </a:t>
            </a:r>
            <a:r>
              <a:rPr lang="en-GB" dirty="0">
                <a:solidFill>
                  <a:srgbClr val="FF0000"/>
                </a:solidFill>
                <a:ea typeface="+mn-ea"/>
                <a:cs typeface="+mn-cs"/>
              </a:rPr>
              <a:t>4,055,000</a:t>
            </a:r>
          </a:p>
          <a:p>
            <a:pPr eaLnBrk="1" fontAlgn="auto" hangingPunct="1">
              <a:spcAft>
                <a:spcPts val="0"/>
              </a:spcAft>
              <a:buFont typeface="Arial" pitchFamily="34" charset="0"/>
              <a:buChar char="•"/>
              <a:defRPr/>
            </a:pPr>
            <a:r>
              <a:rPr lang="en-GB" dirty="0">
                <a:ea typeface="+mn-ea"/>
                <a:cs typeface="+mn-cs"/>
              </a:rPr>
              <a:t>Palestine Refugees: </a:t>
            </a:r>
            <a:r>
              <a:rPr lang="en-GB" dirty="0">
                <a:solidFill>
                  <a:srgbClr val="FF0000"/>
                </a:solidFill>
              </a:rPr>
              <a:t>4</a:t>
            </a:r>
            <a:r>
              <a:rPr lang="en-GB" dirty="0" smtClean="0">
                <a:solidFill>
                  <a:srgbClr val="FF0000"/>
                </a:solidFill>
                <a:ea typeface="+mn-ea"/>
                <a:cs typeface="+mn-cs"/>
              </a:rPr>
              <a:t>00.000</a:t>
            </a:r>
            <a:endParaRPr lang="en-GB" dirty="0">
              <a:ea typeface="+mn-ea"/>
              <a:cs typeface="+mn-cs"/>
            </a:endParaRPr>
          </a:p>
          <a:p>
            <a:pPr eaLnBrk="1" fontAlgn="auto" hangingPunct="1">
              <a:spcAft>
                <a:spcPts val="0"/>
              </a:spcAft>
              <a:buFont typeface="Arial" pitchFamily="34" charset="0"/>
              <a:buChar char="•"/>
              <a:defRPr/>
            </a:pPr>
            <a:r>
              <a:rPr lang="en-GB" dirty="0">
                <a:ea typeface="+mn-ea"/>
                <a:cs typeface="+mn-cs"/>
              </a:rPr>
              <a:t>Long history of civil war and political unrest</a:t>
            </a:r>
            <a:r>
              <a:rPr lang="en-US" dirty="0">
                <a:ea typeface="+mn-ea"/>
                <a:cs typeface="+mn-cs"/>
              </a:rPr>
              <a:t> </a:t>
            </a:r>
            <a:endParaRPr lang="en-GB" dirty="0">
              <a:ea typeface="+mn-ea"/>
              <a:cs typeface="+mn-cs"/>
            </a:endParaRPr>
          </a:p>
          <a:p>
            <a:pPr marL="0" indent="0" eaLnBrk="1" fontAlgn="auto" hangingPunct="1">
              <a:spcAft>
                <a:spcPts val="0"/>
              </a:spcAft>
              <a:buFont typeface="Arial" pitchFamily="34" charset="0"/>
              <a:buNone/>
              <a:defRPr/>
            </a:pPr>
            <a:endParaRPr lang="en-US" dirty="0">
              <a:ea typeface="+mn-ea"/>
              <a:cs typeface="+mn-cs"/>
            </a:endParaRPr>
          </a:p>
        </p:txBody>
      </p:sp>
      <p:pic>
        <p:nvPicPr>
          <p:cNvPr id="21510" name="Content Placeholder 1" descr="Beyrouth.jpg"/>
          <p:cNvPicPr>
            <a:picLocks noGrp="1" noChangeAspect="1"/>
          </p:cNvPicPr>
          <p:nvPr>
            <p:ph sz="half" idx="2"/>
          </p:nvPr>
        </p:nvPicPr>
        <p:blipFill>
          <a:blip r:embed="rId3">
            <a:extLst>
              <a:ext uri="{28A0092B-C50C-407E-A947-70E740481C1C}">
                <a14:useLocalDpi xmlns:a14="http://schemas.microsoft.com/office/drawing/2010/main" val="0"/>
              </a:ext>
            </a:extLst>
          </a:blip>
          <a:srcRect l="20464" r="20464"/>
          <a:stretch>
            <a:fillRect/>
          </a:stretch>
        </p:blipFill>
        <p:spPr/>
      </p:pic>
      <p:sp>
        <p:nvSpPr>
          <p:cNvPr id="3" name="Footer Placeholder 2"/>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427259234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530"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22531"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itle 9"/>
          <p:cNvSpPr>
            <a:spLocks noGrp="1"/>
          </p:cNvSpPr>
          <p:nvPr>
            <p:ph type="title"/>
          </p:nvPr>
        </p:nvSpPr>
        <p:spPr/>
        <p:txBody>
          <a:bodyPr/>
          <a:lstStyle/>
          <a:p>
            <a:pPr eaLnBrk="1" hangingPunct="1"/>
            <a:r>
              <a:rPr lang="en-US" sz="3200" b="1">
                <a:latin typeface="Calibri" charset="0"/>
              </a:rPr>
              <a:t>Syrian Crisis</a:t>
            </a:r>
          </a:p>
        </p:txBody>
      </p:sp>
      <p:sp>
        <p:nvSpPr>
          <p:cNvPr id="11" name="Content Placeholder 10"/>
          <p:cNvSpPr>
            <a:spLocks noGrp="1"/>
          </p:cNvSpPr>
          <p:nvPr>
            <p:ph sz="half" idx="1"/>
          </p:nvPr>
        </p:nvSpPr>
        <p:spPr/>
        <p:txBody>
          <a:bodyPr rtlCol="0">
            <a:normAutofit/>
          </a:bodyPr>
          <a:lstStyle/>
          <a:p>
            <a:pPr eaLnBrk="1" fontAlgn="auto" hangingPunct="1">
              <a:spcAft>
                <a:spcPts val="0"/>
              </a:spcAft>
              <a:buFont typeface="Arial" pitchFamily="34" charset="0"/>
              <a:buChar char="•"/>
              <a:defRPr/>
            </a:pPr>
            <a:r>
              <a:rPr lang="en-US" dirty="0">
                <a:ea typeface="+mn-ea"/>
                <a:cs typeface="+mn-cs"/>
              </a:rPr>
              <a:t>More than </a:t>
            </a:r>
            <a:r>
              <a:rPr lang="en-US" b="1" dirty="0">
                <a:solidFill>
                  <a:srgbClr val="FF0000"/>
                </a:solidFill>
              </a:rPr>
              <a:t>5</a:t>
            </a:r>
            <a:r>
              <a:rPr lang="en-US" b="1" dirty="0" smtClean="0">
                <a:solidFill>
                  <a:srgbClr val="FF0000"/>
                </a:solidFill>
                <a:ea typeface="+mn-ea"/>
                <a:cs typeface="+mn-cs"/>
              </a:rPr>
              <a:t> </a:t>
            </a:r>
            <a:r>
              <a:rPr lang="en-US" b="1" dirty="0">
                <a:solidFill>
                  <a:srgbClr val="FF0000"/>
                </a:solidFill>
                <a:ea typeface="+mn-ea"/>
                <a:cs typeface="+mn-cs"/>
              </a:rPr>
              <a:t>years </a:t>
            </a:r>
            <a:endParaRPr lang="en-US" b="1" dirty="0" smtClean="0">
              <a:solidFill>
                <a:srgbClr val="FF0000"/>
              </a:solidFill>
              <a:ea typeface="+mn-ea"/>
              <a:cs typeface="+mn-cs"/>
            </a:endParaRPr>
          </a:p>
          <a:p>
            <a:pPr eaLnBrk="1" fontAlgn="auto" hangingPunct="1">
              <a:spcAft>
                <a:spcPts val="0"/>
              </a:spcAft>
              <a:buFont typeface="Arial" pitchFamily="34" charset="0"/>
              <a:buChar char="•"/>
              <a:defRPr/>
            </a:pPr>
            <a:endParaRPr lang="en-US" b="1" dirty="0" smtClean="0">
              <a:solidFill>
                <a:srgbClr val="FF0000"/>
              </a:solidFill>
              <a:ea typeface="+mn-ea"/>
              <a:cs typeface="+mn-cs"/>
            </a:endParaRPr>
          </a:p>
          <a:p>
            <a:pPr marL="0" indent="0" eaLnBrk="1" fontAlgn="auto" hangingPunct="1">
              <a:spcAft>
                <a:spcPts val="0"/>
              </a:spcAft>
              <a:buNone/>
              <a:defRPr/>
            </a:pPr>
            <a:endParaRPr lang="en-US" dirty="0" smtClean="0">
              <a:solidFill>
                <a:srgbClr val="FF0000"/>
              </a:solidFill>
              <a:ea typeface="+mn-ea"/>
              <a:cs typeface="+mn-cs"/>
            </a:endParaRPr>
          </a:p>
          <a:p>
            <a:pPr marL="0" indent="0" eaLnBrk="1" fontAlgn="auto" hangingPunct="1">
              <a:spcAft>
                <a:spcPts val="0"/>
              </a:spcAft>
              <a:buNone/>
              <a:defRPr/>
            </a:pPr>
            <a:endParaRPr lang="en-US" dirty="0" smtClean="0">
              <a:solidFill>
                <a:srgbClr val="FF0000"/>
              </a:solidFill>
              <a:ea typeface="+mn-ea"/>
              <a:cs typeface="+mn-cs"/>
            </a:endParaRPr>
          </a:p>
          <a:p>
            <a:pPr eaLnBrk="1" fontAlgn="auto" hangingPunct="1">
              <a:spcAft>
                <a:spcPts val="0"/>
              </a:spcAft>
              <a:buFont typeface="Arial" pitchFamily="34" charset="0"/>
              <a:buChar char="•"/>
              <a:defRPr/>
            </a:pPr>
            <a:r>
              <a:rPr lang="en-US" b="1" dirty="0" smtClean="0">
                <a:solidFill>
                  <a:srgbClr val="FF0000"/>
                </a:solidFill>
                <a:ea typeface="+mn-ea"/>
                <a:cs typeface="+mn-cs"/>
              </a:rPr>
              <a:t>1.132.000 </a:t>
            </a:r>
            <a:r>
              <a:rPr lang="en-US" dirty="0" smtClean="0">
                <a:ea typeface="+mn-ea"/>
                <a:cs typeface="+mn-cs"/>
              </a:rPr>
              <a:t>registered refugees </a:t>
            </a:r>
            <a:r>
              <a:rPr lang="en-US" dirty="0">
                <a:ea typeface="+mn-ea"/>
                <a:cs typeface="+mn-cs"/>
              </a:rPr>
              <a:t>in LEBANON</a:t>
            </a:r>
          </a:p>
          <a:p>
            <a:pPr marL="0" indent="0" eaLnBrk="1" fontAlgn="auto" hangingPunct="1">
              <a:spcAft>
                <a:spcPts val="0"/>
              </a:spcAft>
              <a:buFont typeface="Arial" pitchFamily="34" charset="0"/>
              <a:buNone/>
              <a:defRPr/>
            </a:pPr>
            <a:endParaRPr lang="en-US" dirty="0">
              <a:ea typeface="+mn-ea"/>
              <a:cs typeface="+mn-cs"/>
            </a:endParaRPr>
          </a:p>
        </p:txBody>
      </p:sp>
      <p:pic>
        <p:nvPicPr>
          <p:cNvPr id="22534" name="Content Placeholder 4" descr="Syrian-refugees-in-Kilis-008.jpg"/>
          <p:cNvPicPr>
            <a:picLocks noGrp="1" noChangeAspect="1"/>
          </p:cNvPicPr>
          <p:nvPr>
            <p:ph sz="half" idx="2"/>
          </p:nvPr>
        </p:nvPicPr>
        <p:blipFill>
          <a:blip r:embed="rId3">
            <a:extLst>
              <a:ext uri="{28A0092B-C50C-407E-A947-70E740481C1C}">
                <a14:useLocalDpi xmlns:a14="http://schemas.microsoft.com/office/drawing/2010/main" val="0"/>
              </a:ext>
            </a:extLst>
          </a:blip>
          <a:srcRect l="23230" r="23230"/>
          <a:stretch>
            <a:fillRect/>
          </a:stretch>
        </p:blipFill>
        <p:spPr/>
      </p:pic>
      <p:sp>
        <p:nvSpPr>
          <p:cNvPr id="2" name="Footer Placeholder 1"/>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99849887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4578"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24579"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itle 1"/>
          <p:cNvSpPr>
            <a:spLocks noGrp="1"/>
          </p:cNvSpPr>
          <p:nvPr>
            <p:ph type="title"/>
          </p:nvPr>
        </p:nvSpPr>
        <p:spPr/>
        <p:txBody>
          <a:bodyPr>
            <a:normAutofit fontScale="90000"/>
          </a:bodyPr>
          <a:lstStyle/>
          <a:p>
            <a:r>
              <a:rPr lang="en-US" sz="3600" dirty="0">
                <a:latin typeface="Calibri" charset="0"/>
              </a:rPr>
              <a:t>MHPSS service provision assessment </a:t>
            </a:r>
            <a:br>
              <a:rPr lang="en-US" sz="3600" dirty="0">
                <a:latin typeface="Calibri" charset="0"/>
              </a:rPr>
            </a:br>
            <a:r>
              <a:rPr lang="fr-FR" sz="2000" u="sng" dirty="0" smtClean="0">
                <a:hlinkClick r:id="rId3"/>
              </a:rPr>
              <a:t>https</a:t>
            </a:r>
            <a:r>
              <a:rPr lang="fr-FR" sz="2000" u="sng" dirty="0">
                <a:hlinkClick r:id="rId3"/>
              </a:rPr>
              <a:t>://data.unhcr.org/syrianrefugees/download.php?id=4575</a:t>
            </a:r>
            <a:r>
              <a:rPr lang="fr-FR" sz="2000" u="sng" dirty="0"/>
              <a:t/>
            </a:r>
            <a:br>
              <a:rPr lang="fr-FR" sz="2000" u="sng" dirty="0"/>
            </a:br>
            <a:endParaRPr lang="en-US" sz="2000" dirty="0">
              <a:latin typeface="Calibri" charset="0"/>
            </a:endParaRPr>
          </a:p>
        </p:txBody>
      </p:sp>
      <p:sp>
        <p:nvSpPr>
          <p:cNvPr id="3" name="Content Placeholder 2"/>
          <p:cNvSpPr>
            <a:spLocks noGrp="1"/>
          </p:cNvSpPr>
          <p:nvPr>
            <p:ph sz="half"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ea typeface="+mn-ea"/>
                <a:cs typeface="+mn-cs"/>
              </a:rPr>
              <a:t>Lack of coordination</a:t>
            </a:r>
          </a:p>
          <a:p>
            <a:pPr eaLnBrk="1" fontAlgn="auto" hangingPunct="1">
              <a:spcAft>
                <a:spcPts val="0"/>
              </a:spcAft>
              <a:buFont typeface="Arial" pitchFamily="34" charset="0"/>
              <a:buChar char="•"/>
              <a:defRPr/>
            </a:pPr>
            <a:r>
              <a:rPr lang="en-US" dirty="0">
                <a:ea typeface="+mn-ea"/>
                <a:cs typeface="+mn-cs"/>
              </a:rPr>
              <a:t>Lack of MHPSS services</a:t>
            </a:r>
          </a:p>
          <a:p>
            <a:pPr eaLnBrk="1" fontAlgn="auto" hangingPunct="1">
              <a:spcAft>
                <a:spcPts val="0"/>
              </a:spcAft>
              <a:buFont typeface="Arial" pitchFamily="34" charset="0"/>
              <a:buChar char="•"/>
              <a:defRPr/>
            </a:pPr>
            <a:r>
              <a:rPr lang="en-US" dirty="0">
                <a:ea typeface="+mn-ea"/>
                <a:cs typeface="+mn-cs"/>
              </a:rPr>
              <a:t>Weak referral System </a:t>
            </a:r>
            <a:endParaRPr lang="en-US" dirty="0" smtClean="0">
              <a:ea typeface="+mn-ea"/>
              <a:cs typeface="+mn-cs"/>
            </a:endParaRPr>
          </a:p>
          <a:p>
            <a:pPr eaLnBrk="1" fontAlgn="auto" hangingPunct="1">
              <a:spcAft>
                <a:spcPts val="0"/>
              </a:spcAft>
              <a:buFont typeface="Arial" pitchFamily="34" charset="0"/>
              <a:buChar char="•"/>
              <a:defRPr/>
            </a:pPr>
            <a:r>
              <a:rPr lang="en-US" dirty="0" smtClean="0">
                <a:ea typeface="+mn-ea"/>
                <a:cs typeface="+mn-cs"/>
              </a:rPr>
              <a:t>Tension </a:t>
            </a:r>
            <a:r>
              <a:rPr lang="en-US" dirty="0">
                <a:ea typeface="+mn-ea"/>
                <a:cs typeface="+mn-cs"/>
              </a:rPr>
              <a:t>between refugees and host community</a:t>
            </a:r>
          </a:p>
          <a:p>
            <a:pPr eaLnBrk="1" fontAlgn="auto" hangingPunct="1">
              <a:spcAft>
                <a:spcPts val="0"/>
              </a:spcAft>
              <a:buFont typeface="Arial" pitchFamily="34" charset="0"/>
              <a:buChar char="•"/>
              <a:defRPr/>
            </a:pPr>
            <a:r>
              <a:rPr lang="en-US" dirty="0">
                <a:ea typeface="+mn-ea"/>
                <a:cs typeface="+mn-cs"/>
              </a:rPr>
              <a:t>Lack of basic services is one of the main sources of distress for the </a:t>
            </a:r>
            <a:r>
              <a:rPr lang="en-US" dirty="0" smtClean="0">
                <a:ea typeface="+mn-ea"/>
                <a:cs typeface="+mn-cs"/>
              </a:rPr>
              <a:t>refugees</a:t>
            </a:r>
            <a:endParaRPr lang="en-US" dirty="0"/>
          </a:p>
          <a:p>
            <a:pPr marL="0" indent="0" eaLnBrk="1" fontAlgn="auto" hangingPunct="1">
              <a:spcAft>
                <a:spcPts val="0"/>
              </a:spcAft>
              <a:buNone/>
              <a:defRPr/>
            </a:pPr>
            <a:r>
              <a:rPr lang="en-US" dirty="0" smtClean="0">
                <a:ea typeface="+mn-ea"/>
                <a:cs typeface="+mn-cs"/>
              </a:rPr>
              <a:t> </a:t>
            </a:r>
            <a:endParaRPr lang="en-US" dirty="0">
              <a:ea typeface="+mn-ea"/>
              <a:cs typeface="+mn-cs"/>
            </a:endParaRPr>
          </a:p>
          <a:p>
            <a:pPr marL="0" indent="0" eaLnBrk="1" fontAlgn="auto" hangingPunct="1">
              <a:spcAft>
                <a:spcPts val="0"/>
              </a:spcAft>
              <a:buFont typeface="Arial" pitchFamily="34" charset="0"/>
              <a:buNone/>
              <a:defRPr/>
            </a:pPr>
            <a:endParaRPr lang="en-US" dirty="0">
              <a:ea typeface="+mn-ea"/>
              <a:cs typeface="+mn-cs"/>
            </a:endParaRPr>
          </a:p>
        </p:txBody>
      </p:sp>
      <p:pic>
        <p:nvPicPr>
          <p:cNvPr id="24582" name="Content Placeholder 4" descr="Mental health service assessment Dec 2013[1].pdf"/>
          <p:cNvPicPr>
            <a:picLocks noGrp="1" noChangeAspect="1"/>
          </p:cNvPicPr>
          <p:nvPr>
            <p:ph sz="half" idx="2"/>
          </p:nvPr>
        </p:nvPicPr>
        <p:blipFill>
          <a:blip r:embed="rId4">
            <a:extLst>
              <a:ext uri="{28A0092B-C50C-407E-A947-70E740481C1C}">
                <a14:useLocalDpi xmlns:a14="http://schemas.microsoft.com/office/drawing/2010/main" val="0"/>
              </a:ext>
            </a:extLst>
          </a:blip>
          <a:srcRect t="6702" b="6702"/>
          <a:stretch>
            <a:fillRect/>
          </a:stretch>
        </p:blipFill>
        <p:spPr/>
      </p:pic>
      <p:sp>
        <p:nvSpPr>
          <p:cNvPr id="7" name="Footer Placeholder 6"/>
          <p:cNvSpPr>
            <a:spLocks noGrp="1"/>
          </p:cNvSpPr>
          <p:nvPr>
            <p:ph type="ftr" sz="quarter" idx="11"/>
          </p:nvPr>
        </p:nvSpPr>
        <p:spPr>
          <a:xfrm>
            <a:off x="685069" y="6126164"/>
            <a:ext cx="8001731" cy="595312"/>
          </a:xfrm>
        </p:spPr>
        <p:txBody>
          <a:bodyPr/>
          <a:lstStyle/>
          <a:p>
            <a:pPr>
              <a:defRPr/>
            </a:pPr>
            <a:endParaRPr lang="en-US" dirty="0"/>
          </a:p>
        </p:txBody>
      </p:sp>
    </p:spTree>
    <p:extLst>
      <p:ext uri="{BB962C8B-B14F-4D97-AF65-F5344CB8AC3E}">
        <p14:creationId xmlns:p14="http://schemas.microsoft.com/office/powerpoint/2010/main" val="360551661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6626"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26627"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itle 15"/>
          <p:cNvSpPr>
            <a:spLocks noGrp="1"/>
          </p:cNvSpPr>
          <p:nvPr>
            <p:ph type="title"/>
          </p:nvPr>
        </p:nvSpPr>
        <p:spPr>
          <a:xfrm>
            <a:off x="457200" y="533400"/>
            <a:ext cx="8229600" cy="884238"/>
          </a:xfrm>
        </p:spPr>
        <p:txBody>
          <a:bodyPr/>
          <a:lstStyle/>
          <a:p>
            <a:pPr eaLnBrk="1" hangingPunct="1"/>
            <a:r>
              <a:rPr lang="en-US" sz="3200" b="1">
                <a:latin typeface="Calibri" charset="0"/>
              </a:rPr>
              <a:t>MHPSS Task Force  </a:t>
            </a:r>
          </a:p>
        </p:txBody>
      </p:sp>
      <p:sp>
        <p:nvSpPr>
          <p:cNvPr id="17" name="Content Placeholder 16"/>
          <p:cNvSpPr>
            <a:spLocks noGrp="1"/>
          </p:cNvSpPr>
          <p:nvPr>
            <p:ph idx="1"/>
          </p:nvPr>
        </p:nvSpPr>
        <p:spPr>
          <a:xfrm>
            <a:off x="457200" y="1676400"/>
            <a:ext cx="8229600" cy="4449763"/>
          </a:xfrm>
        </p:spPr>
        <p:txBody>
          <a:bodyPr/>
          <a:lstStyle/>
          <a:p>
            <a:pPr eaLnBrk="1" hangingPunct="1"/>
            <a:r>
              <a:rPr lang="en-US" dirty="0">
                <a:latin typeface="Calibri" charset="0"/>
              </a:rPr>
              <a:t>Chaired by the Ministry of Public Health</a:t>
            </a:r>
          </a:p>
          <a:p>
            <a:pPr eaLnBrk="1" hangingPunct="1"/>
            <a:r>
              <a:rPr lang="en-US" dirty="0">
                <a:latin typeface="Calibri" charset="0"/>
              </a:rPr>
              <a:t>Co-Chaired by WHO and UNICEF</a:t>
            </a:r>
          </a:p>
          <a:p>
            <a:pPr eaLnBrk="1" hangingPunct="1"/>
            <a:r>
              <a:rPr lang="en-US" dirty="0">
                <a:latin typeface="Calibri" charset="0"/>
              </a:rPr>
              <a:t>Include </a:t>
            </a:r>
            <a:r>
              <a:rPr lang="en-US" dirty="0" smtClean="0">
                <a:latin typeface="Calibri" charset="0"/>
              </a:rPr>
              <a:t>62 MHPSS actors </a:t>
            </a:r>
            <a:r>
              <a:rPr lang="en-US" dirty="0">
                <a:latin typeface="Calibri" charset="0"/>
              </a:rPr>
              <a:t>(UN, iNGOs, NGOs, Other Ministries)</a:t>
            </a:r>
          </a:p>
          <a:p>
            <a:pPr eaLnBrk="1" hangingPunct="1"/>
            <a:r>
              <a:rPr lang="en-US" dirty="0">
                <a:latin typeface="Calibri" charset="0"/>
              </a:rPr>
              <a:t>Aiming at Mainstreaming, Harmonizing and up-scaling MHPSS services in the Syrian Crisis response</a:t>
            </a:r>
          </a:p>
        </p:txBody>
      </p:sp>
      <p:sp>
        <p:nvSpPr>
          <p:cNvPr id="2" name="Footer Placeholder 1"/>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6190390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8674"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en-US">
              <a:latin typeface="Arial" charset="0"/>
              <a:cs typeface="Arial" charset="0"/>
            </a:endParaRPr>
          </a:p>
        </p:txBody>
      </p:sp>
      <p:pic>
        <p:nvPicPr>
          <p:cNvPr id="28675"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itle 15"/>
          <p:cNvSpPr>
            <a:spLocks noGrp="1"/>
          </p:cNvSpPr>
          <p:nvPr>
            <p:ph type="title"/>
          </p:nvPr>
        </p:nvSpPr>
        <p:spPr/>
        <p:txBody>
          <a:bodyPr/>
          <a:lstStyle/>
          <a:p>
            <a:pPr eaLnBrk="1" hangingPunct="1"/>
            <a:r>
              <a:rPr lang="en-US" sz="3200" b="1">
                <a:latin typeface="Calibri" charset="0"/>
              </a:rPr>
              <a:t>National Mental Health Program</a:t>
            </a:r>
          </a:p>
        </p:txBody>
      </p:sp>
      <p:sp>
        <p:nvSpPr>
          <p:cNvPr id="9" name="Content Placeholder 8"/>
          <p:cNvSpPr>
            <a:spLocks noGrp="1"/>
          </p:cNvSpPr>
          <p:nvPr>
            <p:ph sz="half" idx="1"/>
          </p:nvPr>
        </p:nvSpPr>
        <p:spPr/>
        <p:txBody>
          <a:bodyPr rtlCol="0">
            <a:normAutofit/>
          </a:bodyPr>
          <a:lstStyle/>
          <a:p>
            <a:pPr eaLnBrk="1" fontAlgn="auto" hangingPunct="1">
              <a:spcAft>
                <a:spcPts val="0"/>
              </a:spcAft>
              <a:buFont typeface="Arial" pitchFamily="34" charset="0"/>
              <a:buChar char="•"/>
              <a:defRPr/>
            </a:pPr>
            <a:r>
              <a:rPr lang="en-US" dirty="0">
                <a:ea typeface="+mn-ea"/>
                <a:cs typeface="+mn-cs"/>
              </a:rPr>
              <a:t>Launched in May 2014</a:t>
            </a:r>
          </a:p>
          <a:p>
            <a:pPr eaLnBrk="1" fontAlgn="auto" hangingPunct="1">
              <a:spcAft>
                <a:spcPts val="0"/>
              </a:spcAft>
              <a:buFont typeface="Arial" pitchFamily="34" charset="0"/>
              <a:buChar char="•"/>
              <a:defRPr/>
            </a:pPr>
            <a:endParaRPr lang="en-US" dirty="0">
              <a:ea typeface="+mn-ea"/>
              <a:cs typeface="+mn-cs"/>
            </a:endParaRPr>
          </a:p>
          <a:p>
            <a:pPr eaLnBrk="1" fontAlgn="auto" hangingPunct="1">
              <a:spcAft>
                <a:spcPts val="0"/>
              </a:spcAft>
              <a:buFont typeface="Arial" pitchFamily="34" charset="0"/>
              <a:buChar char="•"/>
              <a:defRPr/>
            </a:pPr>
            <a:r>
              <a:rPr lang="en-US" dirty="0">
                <a:ea typeface="+mn-ea"/>
                <a:cs typeface="+mn-cs"/>
              </a:rPr>
              <a:t>Supported by:</a:t>
            </a:r>
          </a:p>
          <a:p>
            <a:pPr lvl="1" eaLnBrk="1" fontAlgn="auto" hangingPunct="1">
              <a:spcAft>
                <a:spcPts val="0"/>
              </a:spcAft>
              <a:buFont typeface="Arial" pitchFamily="34" charset="0"/>
              <a:buChar char="–"/>
              <a:defRPr/>
            </a:pPr>
            <a:r>
              <a:rPr lang="en-US" dirty="0">
                <a:ea typeface="+mn-ea"/>
              </a:rPr>
              <a:t>WHO</a:t>
            </a:r>
          </a:p>
          <a:p>
            <a:pPr lvl="1" eaLnBrk="1" fontAlgn="auto" hangingPunct="1">
              <a:spcAft>
                <a:spcPts val="0"/>
              </a:spcAft>
              <a:buFont typeface="Arial" pitchFamily="34" charset="0"/>
              <a:buChar char="–"/>
              <a:defRPr/>
            </a:pPr>
            <a:r>
              <a:rPr lang="en-US" dirty="0">
                <a:ea typeface="+mn-ea"/>
              </a:rPr>
              <a:t>International Medical Corps</a:t>
            </a:r>
          </a:p>
          <a:p>
            <a:pPr lvl="1" eaLnBrk="1" fontAlgn="auto" hangingPunct="1">
              <a:spcAft>
                <a:spcPts val="0"/>
              </a:spcAft>
              <a:buFont typeface="Arial" pitchFamily="34" charset="0"/>
              <a:buChar char="–"/>
              <a:defRPr/>
            </a:pPr>
            <a:r>
              <a:rPr lang="en-US" dirty="0">
                <a:ea typeface="+mn-ea"/>
              </a:rPr>
              <a:t>UNICEF</a:t>
            </a:r>
          </a:p>
          <a:p>
            <a:pPr marL="0" indent="0" eaLnBrk="1" fontAlgn="auto" hangingPunct="1">
              <a:spcAft>
                <a:spcPts val="0"/>
              </a:spcAft>
              <a:buFont typeface="Arial" pitchFamily="34" charset="0"/>
              <a:buNone/>
              <a:defRPr/>
            </a:pPr>
            <a:endParaRPr lang="en-US" dirty="0">
              <a:ea typeface="+mn-ea"/>
              <a:cs typeface="+mn-cs"/>
            </a:endParaRPr>
          </a:p>
        </p:txBody>
      </p:sp>
      <p:pic>
        <p:nvPicPr>
          <p:cNvPr id="28678" name="Content Placeholder 5" descr="Launching photo compressed.jpg"/>
          <p:cNvPicPr>
            <a:picLocks noGrp="1" noChangeAspect="1"/>
          </p:cNvPicPr>
          <p:nvPr>
            <p:ph sz="half" idx="2"/>
          </p:nvPr>
        </p:nvPicPr>
        <p:blipFill>
          <a:blip r:embed="rId3">
            <a:extLst>
              <a:ext uri="{28A0092B-C50C-407E-A947-70E740481C1C}">
                <a14:useLocalDpi xmlns:a14="http://schemas.microsoft.com/office/drawing/2010/main" val="0"/>
              </a:ext>
            </a:extLst>
          </a:blip>
          <a:srcRect l="22063" r="22063"/>
          <a:stretch>
            <a:fillRect/>
          </a:stretch>
        </p:blipFill>
        <p:spPr/>
      </p:pic>
      <p:sp>
        <p:nvSpPr>
          <p:cNvPr id="11" name="Footer Placeholder 10"/>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31890065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Plan</a:t>
            </a:r>
            <a:endParaRPr lang="en-US" sz="3200" b="1" dirty="0"/>
          </a:p>
        </p:txBody>
      </p:sp>
      <p:sp>
        <p:nvSpPr>
          <p:cNvPr id="3" name="Content Placeholder 2"/>
          <p:cNvSpPr>
            <a:spLocks noGrp="1"/>
          </p:cNvSpPr>
          <p:nvPr>
            <p:ph idx="1"/>
          </p:nvPr>
        </p:nvSpPr>
        <p:spPr/>
        <p:txBody>
          <a:bodyPr/>
          <a:lstStyle/>
          <a:p>
            <a:r>
              <a:rPr lang="en-US" dirty="0" smtClean="0">
                <a:solidFill>
                  <a:srgbClr val="F2F2F2"/>
                </a:solidFill>
              </a:rPr>
              <a:t>It all got faster in 2013</a:t>
            </a:r>
          </a:p>
          <a:p>
            <a:r>
              <a:rPr lang="en-US" dirty="0" smtClean="0"/>
              <a:t>Snapshot of the Mental Health System in 2014</a:t>
            </a:r>
          </a:p>
          <a:p>
            <a:r>
              <a:rPr lang="en-US" dirty="0" smtClean="0">
                <a:solidFill>
                  <a:srgbClr val="F2F2F2"/>
                </a:solidFill>
              </a:rPr>
              <a:t>One document for All</a:t>
            </a:r>
          </a:p>
          <a:p>
            <a:r>
              <a:rPr lang="en-US" dirty="0">
                <a:solidFill>
                  <a:srgbClr val="F2F2F2"/>
                </a:solidFill>
              </a:rPr>
              <a:t>Human Rights a corner stone</a:t>
            </a:r>
          </a:p>
          <a:p>
            <a:r>
              <a:rPr lang="en-US" dirty="0" smtClean="0">
                <a:solidFill>
                  <a:srgbClr val="F2F2F2"/>
                </a:solidFill>
              </a:rPr>
              <a:t>Lessons learned</a:t>
            </a:r>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47880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0237" y="274638"/>
            <a:ext cx="8229600" cy="1143000"/>
          </a:xfrm>
        </p:spPr>
        <p:txBody>
          <a:bodyPr>
            <a:normAutofit fontScale="90000"/>
          </a:bodyPr>
          <a:lstStyle/>
          <a:p>
            <a:r>
              <a:rPr lang="fr-FR" dirty="0" smtClean="0"/>
              <a:t>WHO AIMS </a:t>
            </a:r>
            <a:r>
              <a:rPr lang="fr-FR" dirty="0"/>
              <a:t>2015</a:t>
            </a:r>
            <a:br>
              <a:rPr lang="fr-FR" dirty="0"/>
            </a:br>
            <a:r>
              <a:rPr lang="fr-FR" sz="2000" dirty="0">
                <a:hlinkClick r:id="rId2"/>
              </a:rPr>
              <a:t>http://www.emro.who.int/lbn/information-resources</a:t>
            </a:r>
            <a:r>
              <a:rPr lang="fr-FR" sz="2000" dirty="0" smtClean="0">
                <a:hlinkClick r:id="rId2"/>
              </a:rPr>
              <a:t>/</a:t>
            </a:r>
            <a:r>
              <a:rPr lang="fr-FR" sz="2000" dirty="0" smtClean="0"/>
              <a:t> </a:t>
            </a:r>
            <a:br>
              <a:rPr lang="fr-FR" sz="2000" dirty="0" smtClean="0"/>
            </a:br>
            <a:endParaRPr lang="fr-FR" sz="2000" dirty="0"/>
          </a:p>
        </p:txBody>
      </p:sp>
      <p:sp>
        <p:nvSpPr>
          <p:cNvPr id="6" name="Content Placeholder 5"/>
          <p:cNvSpPr>
            <a:spLocks noGrp="1"/>
          </p:cNvSpPr>
          <p:nvPr>
            <p:ph idx="1"/>
          </p:nvPr>
        </p:nvSpPr>
        <p:spPr/>
        <p:txBody>
          <a:bodyPr>
            <a:normAutofit fontScale="92500" lnSpcReduction="20000"/>
          </a:bodyPr>
          <a:lstStyle/>
          <a:p>
            <a:pPr>
              <a:buFont typeface="Arial" pitchFamily="34" charset="0"/>
              <a:buChar char="•"/>
              <a:defRPr/>
            </a:pPr>
            <a:r>
              <a:rPr lang="en-US" dirty="0"/>
              <a:t>Five psychiatric hospitals</a:t>
            </a:r>
          </a:p>
          <a:p>
            <a:pPr>
              <a:buFont typeface="Arial" pitchFamily="34" charset="0"/>
              <a:buChar char="•"/>
              <a:defRPr/>
            </a:pPr>
            <a:r>
              <a:rPr lang="en-US" dirty="0"/>
              <a:t>Eight psychiatric wards in general hospitals</a:t>
            </a:r>
          </a:p>
          <a:p>
            <a:pPr>
              <a:buFont typeface="Arial" pitchFamily="34" charset="0"/>
              <a:buChar char="•"/>
              <a:defRPr/>
            </a:pPr>
            <a:r>
              <a:rPr lang="en-US" dirty="0"/>
              <a:t>Outpatient care mainly in the private sector</a:t>
            </a:r>
          </a:p>
          <a:p>
            <a:pPr>
              <a:buFont typeface="Arial" pitchFamily="34" charset="0"/>
              <a:buChar char="•"/>
              <a:defRPr/>
            </a:pPr>
            <a:r>
              <a:rPr lang="en-US" dirty="0"/>
              <a:t>The Mental Health system is understaffed</a:t>
            </a:r>
          </a:p>
          <a:p>
            <a:pPr>
              <a:buFont typeface="Arial" pitchFamily="34" charset="0"/>
              <a:buChar char="•"/>
              <a:defRPr/>
            </a:pPr>
            <a:r>
              <a:rPr lang="en-US" dirty="0"/>
              <a:t>Non-specialized are not well equipped to offer MH services</a:t>
            </a:r>
          </a:p>
          <a:p>
            <a:pPr>
              <a:buFont typeface="Arial" pitchFamily="34" charset="0"/>
              <a:buChar char="•"/>
              <a:defRPr/>
            </a:pPr>
            <a:r>
              <a:rPr lang="en-US" dirty="0"/>
              <a:t>MOPH covers inpatient Care &amp; psychotropic medication</a:t>
            </a:r>
          </a:p>
          <a:p>
            <a:pPr>
              <a:buFont typeface="Arial" pitchFamily="34" charset="0"/>
              <a:buChar char="•"/>
              <a:defRPr/>
            </a:pPr>
            <a:r>
              <a:rPr lang="en-US" dirty="0"/>
              <a:t>Private insurances do not </a:t>
            </a:r>
            <a:r>
              <a:rPr lang="en-US" dirty="0" smtClean="0"/>
              <a:t>fully cover </a:t>
            </a:r>
            <a:r>
              <a:rPr lang="en-US" dirty="0"/>
              <a:t>Mental Health</a:t>
            </a:r>
          </a:p>
          <a:p>
            <a:pPr marL="0" indent="0">
              <a:buNone/>
            </a:pPr>
            <a:endParaRPr lang="fr-FR" dirty="0"/>
          </a:p>
        </p:txBody>
      </p:sp>
    </p:spTree>
    <p:extLst>
      <p:ext uri="{BB962C8B-B14F-4D97-AF65-F5344CB8AC3E}">
        <p14:creationId xmlns:p14="http://schemas.microsoft.com/office/powerpoint/2010/main" val="225409711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Plan</a:t>
            </a:r>
            <a:endParaRPr lang="en-US" sz="3200" b="1" dirty="0"/>
          </a:p>
        </p:txBody>
      </p:sp>
      <p:sp>
        <p:nvSpPr>
          <p:cNvPr id="3" name="Content Placeholder 2"/>
          <p:cNvSpPr>
            <a:spLocks noGrp="1"/>
          </p:cNvSpPr>
          <p:nvPr>
            <p:ph idx="1"/>
          </p:nvPr>
        </p:nvSpPr>
        <p:spPr/>
        <p:txBody>
          <a:bodyPr/>
          <a:lstStyle/>
          <a:p>
            <a:r>
              <a:rPr lang="en-US" dirty="0" smtClean="0">
                <a:solidFill>
                  <a:srgbClr val="F2F2F2"/>
                </a:solidFill>
              </a:rPr>
              <a:t>It all got faster in 2013</a:t>
            </a:r>
          </a:p>
          <a:p>
            <a:r>
              <a:rPr lang="en-US" dirty="0" smtClean="0">
                <a:solidFill>
                  <a:srgbClr val="F2F2F2"/>
                </a:solidFill>
              </a:rPr>
              <a:t>Snapshot of the Mental Health System in 2014</a:t>
            </a:r>
          </a:p>
          <a:p>
            <a:r>
              <a:rPr lang="en-US" dirty="0" smtClean="0"/>
              <a:t>One document for All</a:t>
            </a:r>
          </a:p>
          <a:p>
            <a:r>
              <a:rPr lang="en-US" dirty="0">
                <a:solidFill>
                  <a:srgbClr val="F2F2F2"/>
                </a:solidFill>
              </a:rPr>
              <a:t>Human Rights a corner stone</a:t>
            </a:r>
          </a:p>
          <a:p>
            <a:r>
              <a:rPr lang="en-US" dirty="0" smtClean="0">
                <a:solidFill>
                  <a:srgbClr val="F2F2F2"/>
                </a:solidFill>
              </a:rPr>
              <a:t>Lessons learned</a:t>
            </a:r>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69832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t>Strategy development</a:t>
            </a:r>
            <a:br>
              <a:rPr lang="en-US" sz="3200" b="1" dirty="0"/>
            </a:br>
            <a:r>
              <a:rPr lang="en-US" sz="2000" b="1" dirty="0">
                <a:hlinkClick r:id="rId2"/>
              </a:rPr>
              <a:t>http://www.moph.gov.lb/AboutUs/strategicplans/Pages/</a:t>
            </a:r>
            <a:r>
              <a:rPr lang="en-US" sz="2000" b="1" dirty="0" smtClean="0">
                <a:hlinkClick r:id="rId2"/>
              </a:rPr>
              <a:t>MentalHealthStrategy.aspx</a:t>
            </a:r>
            <a:r>
              <a:rPr lang="en-US" sz="2000" b="1" dirty="0" smtClean="0"/>
              <a:t>  </a:t>
            </a:r>
            <a:endParaRPr lang="en-US" sz="2000" b="1" dirty="0"/>
          </a:p>
        </p:txBody>
      </p:sp>
      <p:sp>
        <p:nvSpPr>
          <p:cNvPr id="3" name="Content Placeholder 2"/>
          <p:cNvSpPr>
            <a:spLocks noGrp="1"/>
          </p:cNvSpPr>
          <p:nvPr>
            <p:ph sz="half" idx="1"/>
          </p:nvPr>
        </p:nvSpPr>
        <p:spPr/>
        <p:txBody>
          <a:bodyPr>
            <a:normAutofit fontScale="85000" lnSpcReduction="20000"/>
          </a:bodyPr>
          <a:lstStyle/>
          <a:p>
            <a:pPr marL="514350" indent="-514350">
              <a:buFont typeface="+mj-lt"/>
              <a:buAutoNum type="arabicPeriod"/>
            </a:pPr>
            <a:r>
              <a:rPr lang="en-US" dirty="0" smtClean="0"/>
              <a:t>First draft with the support of WHO in 2011</a:t>
            </a:r>
          </a:p>
          <a:p>
            <a:pPr marL="514350" indent="-514350">
              <a:buFont typeface="+mj-lt"/>
              <a:buAutoNum type="arabicPeriod"/>
            </a:pPr>
            <a:r>
              <a:rPr lang="en-US" dirty="0" smtClean="0"/>
              <a:t>Second draft in 2014 revised by the National Mental Health Program</a:t>
            </a:r>
          </a:p>
          <a:p>
            <a:pPr marL="514350" indent="-514350">
              <a:buFont typeface="+mj-lt"/>
              <a:buAutoNum type="arabicPeriod"/>
            </a:pPr>
            <a:r>
              <a:rPr lang="en-US" dirty="0" smtClean="0"/>
              <a:t>Third draft in 2015 after revision by local and international experts/agencies</a:t>
            </a:r>
            <a:endParaRPr lang="en-US" dirty="0"/>
          </a:p>
          <a:p>
            <a:pPr marL="514350" indent="-514350">
              <a:buFont typeface="+mj-lt"/>
              <a:buAutoNum type="arabicPeriod"/>
            </a:pPr>
            <a:r>
              <a:rPr lang="en-US" dirty="0" smtClean="0"/>
              <a:t>Fourth Draft March 2015</a:t>
            </a:r>
          </a:p>
          <a:p>
            <a:pPr marL="514350" indent="-514350">
              <a:buFont typeface="+mj-lt"/>
              <a:buAutoNum type="arabicPeriod"/>
            </a:pPr>
            <a:r>
              <a:rPr lang="en-US" dirty="0" smtClean="0"/>
              <a:t>Final Document after the national consensus</a:t>
            </a:r>
          </a:p>
          <a:p>
            <a:pPr marL="514350" indent="-514350">
              <a:buFont typeface="+mj-lt"/>
              <a:buAutoNum type="arabicPeriod"/>
            </a:pPr>
            <a:r>
              <a:rPr lang="en-US" dirty="0" smtClean="0"/>
              <a:t>Launching in May 2015</a:t>
            </a:r>
          </a:p>
        </p:txBody>
      </p:sp>
      <p:pic>
        <p:nvPicPr>
          <p:cNvPr id="6" name="Content Placeholder 5" descr="mental health strategy - english - 23102015.pdf"/>
          <p:cNvPicPr>
            <a:picLocks noGrp="1" noChangeAspect="1"/>
          </p:cNvPicPr>
          <p:nvPr>
            <p:ph sz="half" idx="2"/>
          </p:nvPr>
        </p:nvPicPr>
        <p:blipFill>
          <a:blip r:embed="rId3">
            <a:extLst>
              <a:ext uri="{28A0092B-C50C-407E-A947-70E740481C1C}">
                <a14:useLocalDpi xmlns:a14="http://schemas.microsoft.com/office/drawing/2010/main" val="0"/>
              </a:ext>
            </a:extLst>
          </a:blip>
          <a:srcRect l="-13206" r="-13206"/>
          <a:stretch>
            <a:fillRect/>
          </a:stretch>
        </p:blipFill>
        <p:spPr/>
      </p:pic>
      <p:pic>
        <p:nvPicPr>
          <p:cNvPr id="4" name="Content Placeholder 4" descr="4th Attemp Logo_1.jpg"/>
          <p:cNvPicPr>
            <a:picLocks noChangeAspect="1"/>
          </p:cNvPicPr>
          <p:nvPr/>
        </p:nvPicPr>
        <p:blipFill>
          <a:blip r:embed="rId4">
            <a:extLst>
              <a:ext uri="{28A0092B-C50C-407E-A947-70E740481C1C}">
                <a14:useLocalDpi xmlns:a14="http://schemas.microsoft.com/office/drawing/2010/main" val="0"/>
              </a:ext>
            </a:extLst>
          </a:blip>
          <a:srcRect l="4994" r="4994"/>
          <a:stretch>
            <a:fillRect/>
          </a:stretch>
        </p:blipFill>
        <p:spPr>
          <a:xfrm>
            <a:off x="7592672" y="0"/>
            <a:ext cx="1551328" cy="1604394"/>
          </a:xfrm>
          <a:prstGeom prst="rect">
            <a:avLst/>
          </a:prstGeom>
        </p:spPr>
      </p:pic>
    </p:spTree>
    <p:extLst>
      <p:ext uri="{BB962C8B-B14F-4D97-AF65-F5344CB8AC3E}">
        <p14:creationId xmlns:p14="http://schemas.microsoft.com/office/powerpoint/2010/main" val="249140832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Vision</a:t>
            </a:r>
            <a:endParaRPr lang="en-US" b="1" dirty="0"/>
          </a:p>
        </p:txBody>
      </p:sp>
      <p:sp>
        <p:nvSpPr>
          <p:cNvPr id="6" name="Content Placeholder 5"/>
          <p:cNvSpPr>
            <a:spLocks noGrp="1"/>
          </p:cNvSpPr>
          <p:nvPr>
            <p:ph idx="1"/>
          </p:nvPr>
        </p:nvSpPr>
        <p:spPr/>
        <p:txBody>
          <a:bodyPr/>
          <a:lstStyle/>
          <a:p>
            <a:pPr marL="0" indent="0" algn="ctr">
              <a:buNone/>
            </a:pPr>
            <a:endParaRPr lang="en-US" b="1" dirty="0" smtClean="0"/>
          </a:p>
          <a:p>
            <a:pPr marL="0" indent="0" algn="ctr">
              <a:buNone/>
            </a:pPr>
            <a:r>
              <a:rPr lang="en-US" sz="3400" i="1" dirty="0" smtClean="0"/>
              <a:t>“All </a:t>
            </a:r>
            <a:r>
              <a:rPr lang="en-US" sz="3400" i="1" dirty="0"/>
              <a:t>people living in Lebanon will have the opportunity to enjoy the best possible mental health and well-</a:t>
            </a:r>
            <a:r>
              <a:rPr lang="en-US" sz="3400" i="1" dirty="0" smtClean="0"/>
              <a:t>being”</a:t>
            </a:r>
            <a:endParaRPr lang="en-US" sz="3400" i="1" dirty="0"/>
          </a:p>
        </p:txBody>
      </p:sp>
      <p:pic>
        <p:nvPicPr>
          <p:cNvPr id="7"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3487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Mission</a:t>
            </a:r>
            <a:endParaRPr lang="en-US" b="1" dirty="0"/>
          </a:p>
        </p:txBody>
      </p:sp>
      <p:sp>
        <p:nvSpPr>
          <p:cNvPr id="3" name="Content Placeholder 2"/>
          <p:cNvSpPr>
            <a:spLocks noGrp="1"/>
          </p:cNvSpPr>
          <p:nvPr>
            <p:ph idx="1"/>
          </p:nvPr>
        </p:nvSpPr>
        <p:spPr/>
        <p:txBody>
          <a:bodyPr/>
          <a:lstStyle/>
          <a:p>
            <a:pPr marL="0" indent="0" algn="ctr">
              <a:buNone/>
            </a:pPr>
            <a:r>
              <a:rPr lang="en-US" i="1" dirty="0" smtClean="0"/>
              <a:t>“To </a:t>
            </a:r>
            <a:r>
              <a:rPr lang="en-US" i="1" dirty="0"/>
              <a:t>ensure the development of a </a:t>
            </a:r>
            <a:r>
              <a:rPr lang="en-US" i="1" dirty="0">
                <a:solidFill>
                  <a:srgbClr val="FF0000"/>
                </a:solidFill>
              </a:rPr>
              <a:t>sustainable</a:t>
            </a:r>
            <a:r>
              <a:rPr lang="en-US" i="1" dirty="0"/>
              <a:t> mental health system that guarantees the </a:t>
            </a:r>
            <a:r>
              <a:rPr lang="en-US" i="1" dirty="0" smtClean="0">
                <a:solidFill>
                  <a:srgbClr val="FF0000"/>
                </a:solidFill>
              </a:rPr>
              <a:t>universal </a:t>
            </a:r>
            <a:r>
              <a:rPr lang="en-US" i="1" dirty="0">
                <a:solidFill>
                  <a:srgbClr val="FF0000"/>
                </a:solidFill>
              </a:rPr>
              <a:t>accessibility</a:t>
            </a:r>
            <a:r>
              <a:rPr lang="en-US" i="1" dirty="0"/>
              <a:t> </a:t>
            </a:r>
            <a:r>
              <a:rPr lang="en-US" i="1" dirty="0" smtClean="0"/>
              <a:t>to </a:t>
            </a:r>
            <a:r>
              <a:rPr lang="en-US" i="1" dirty="0">
                <a:solidFill>
                  <a:srgbClr val="FF0000"/>
                </a:solidFill>
              </a:rPr>
              <a:t>high quality</a:t>
            </a:r>
            <a:r>
              <a:rPr lang="en-US" i="1" dirty="0"/>
              <a:t> mental health curative and preventive services through</a:t>
            </a:r>
            <a:r>
              <a:rPr lang="en-US" i="1" dirty="0">
                <a:solidFill>
                  <a:srgbClr val="FF0000"/>
                </a:solidFill>
              </a:rPr>
              <a:t> </a:t>
            </a:r>
            <a:r>
              <a:rPr lang="en-US" i="1" dirty="0" smtClean="0">
                <a:solidFill>
                  <a:srgbClr val="FF0000"/>
                </a:solidFill>
              </a:rPr>
              <a:t>a cost-effective</a:t>
            </a:r>
            <a:r>
              <a:rPr lang="en-US" i="1" dirty="0" smtClean="0"/>
              <a:t>, </a:t>
            </a:r>
            <a:r>
              <a:rPr lang="en-US" i="1" dirty="0">
                <a:solidFill>
                  <a:srgbClr val="FF0000"/>
                </a:solidFill>
              </a:rPr>
              <a:t>evidence-</a:t>
            </a:r>
            <a:r>
              <a:rPr lang="en-US" i="1" dirty="0" smtClean="0">
                <a:solidFill>
                  <a:srgbClr val="FF0000"/>
                </a:solidFill>
              </a:rPr>
              <a:t>based</a:t>
            </a:r>
            <a:r>
              <a:rPr lang="en-US" i="1" dirty="0" smtClean="0"/>
              <a:t>,</a:t>
            </a:r>
            <a:r>
              <a:rPr lang="en-US" i="1" dirty="0" smtClean="0">
                <a:solidFill>
                  <a:srgbClr val="FF0000"/>
                </a:solidFill>
              </a:rPr>
              <a:t> </a:t>
            </a:r>
            <a:r>
              <a:rPr lang="en-US" i="1" dirty="0" smtClean="0"/>
              <a:t>multidisciplinary </a:t>
            </a:r>
            <a:r>
              <a:rPr lang="en-US" i="1" dirty="0"/>
              <a:t>approach, with </a:t>
            </a:r>
            <a:r>
              <a:rPr lang="en-US" i="1" dirty="0" smtClean="0"/>
              <a:t>an</a:t>
            </a:r>
            <a:r>
              <a:rPr lang="en-US" i="1" dirty="0" smtClean="0">
                <a:solidFill>
                  <a:srgbClr val="00B050"/>
                </a:solidFill>
              </a:rPr>
              <a:t> </a:t>
            </a:r>
            <a:r>
              <a:rPr lang="en-US" i="1" dirty="0" smtClean="0"/>
              <a:t>emphasis </a:t>
            </a:r>
            <a:r>
              <a:rPr lang="en-US" i="1" dirty="0"/>
              <a:t>on </a:t>
            </a:r>
            <a:r>
              <a:rPr lang="en-US" i="1" dirty="0" smtClean="0"/>
              <a:t>community involvement, </a:t>
            </a:r>
            <a:r>
              <a:rPr lang="en-US" i="1" dirty="0">
                <a:solidFill>
                  <a:srgbClr val="000000"/>
                </a:solidFill>
              </a:rPr>
              <a:t>continuum of care</a:t>
            </a:r>
            <a:r>
              <a:rPr lang="en-US" i="1" dirty="0"/>
              <a:t>, </a:t>
            </a:r>
            <a:r>
              <a:rPr lang="en-US" i="1" dirty="0">
                <a:solidFill>
                  <a:srgbClr val="FF0000"/>
                </a:solidFill>
              </a:rPr>
              <a:t>human rights, </a:t>
            </a:r>
            <a:r>
              <a:rPr lang="en-US" i="1" dirty="0"/>
              <a:t>and </a:t>
            </a:r>
            <a:r>
              <a:rPr lang="en-US" i="1" dirty="0">
                <a:solidFill>
                  <a:srgbClr val="FF0000"/>
                </a:solidFill>
              </a:rPr>
              <a:t>cultural relevance</a:t>
            </a:r>
            <a:r>
              <a:rPr lang="en-US" i="1" dirty="0" smtClean="0"/>
              <a:t>.”</a:t>
            </a:r>
            <a:endParaRPr lang="en-US" i="1" dirty="0"/>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494849" y="982684"/>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8708627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Values</a:t>
            </a:r>
            <a:endParaRPr lang="en-US" b="1" dirty="0"/>
          </a:p>
        </p:txBody>
      </p:sp>
      <p:sp>
        <p:nvSpPr>
          <p:cNvPr id="6" name="Content Placeholder 5"/>
          <p:cNvSpPr>
            <a:spLocks noGrp="1"/>
          </p:cNvSpPr>
          <p:nvPr>
            <p:ph idx="1"/>
          </p:nvPr>
        </p:nvSpPr>
        <p:spPr/>
        <p:txBody>
          <a:bodyPr>
            <a:normAutofit/>
          </a:bodyPr>
          <a:lstStyle/>
          <a:p>
            <a:r>
              <a:rPr lang="en-US" sz="3400" dirty="0" smtClean="0"/>
              <a:t>Autonomy</a:t>
            </a:r>
          </a:p>
          <a:p>
            <a:r>
              <a:rPr lang="en-US" sz="3400" dirty="0" smtClean="0"/>
              <a:t>Dignity</a:t>
            </a:r>
          </a:p>
          <a:p>
            <a:r>
              <a:rPr lang="en-US" sz="3400" dirty="0" smtClean="0"/>
              <a:t>Participation</a:t>
            </a:r>
          </a:p>
          <a:p>
            <a:r>
              <a:rPr lang="en-US" sz="3400" dirty="0" smtClean="0"/>
              <a:t>Empowerment</a:t>
            </a:r>
          </a:p>
          <a:p>
            <a:r>
              <a:rPr lang="en-US" sz="3400" dirty="0" smtClean="0"/>
              <a:t>Quality</a:t>
            </a:r>
          </a:p>
          <a:p>
            <a:r>
              <a:rPr lang="en-US" sz="3400" dirty="0" smtClean="0"/>
              <a:t>Accountability</a:t>
            </a:r>
          </a:p>
          <a:p>
            <a:r>
              <a:rPr lang="en-US" sz="3400" dirty="0" smtClean="0"/>
              <a:t>Integrity  </a:t>
            </a:r>
            <a:endParaRPr lang="en-US" sz="3400" dirty="0"/>
          </a:p>
        </p:txBody>
      </p:sp>
      <p:pic>
        <p:nvPicPr>
          <p:cNvPr id="7"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15395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z="3200" b="1" dirty="0" smtClean="0">
                <a:latin typeface="Calibri" charset="0"/>
              </a:rPr>
              <a:t>Domains of the Strategy</a:t>
            </a:r>
            <a:endParaRPr lang="en-US" sz="3200" b="1" dirty="0">
              <a:latin typeface="Calibri" charset="0"/>
            </a:endParaRPr>
          </a:p>
        </p:txBody>
      </p:sp>
      <p:sp>
        <p:nvSpPr>
          <p:cNvPr id="3" name="Content Placeholder 2"/>
          <p:cNvSpPr>
            <a:spLocks noGrp="1"/>
          </p:cNvSpPr>
          <p:nvPr>
            <p:ph idx="1"/>
          </p:nvPr>
        </p:nvSpPr>
        <p:spPr>
          <a:xfrm>
            <a:off x="457200" y="1829517"/>
            <a:ext cx="8229600" cy="4296646"/>
          </a:xfrm>
        </p:spPr>
        <p:txBody>
          <a:bodyPr rtlCol="0">
            <a:normAutofit/>
          </a:bodyPr>
          <a:lstStyle/>
          <a:p>
            <a:pPr eaLnBrk="1" fontAlgn="auto" hangingPunct="1">
              <a:spcAft>
                <a:spcPts val="0"/>
              </a:spcAft>
              <a:buFont typeface="Arial" pitchFamily="34" charset="0"/>
              <a:buChar char="•"/>
              <a:defRPr/>
            </a:pPr>
            <a:r>
              <a:rPr lang="en-US" dirty="0" smtClean="0">
                <a:ea typeface="+mn-ea"/>
                <a:cs typeface="+mn-cs"/>
              </a:rPr>
              <a:t>Leadership and Governance</a:t>
            </a:r>
          </a:p>
          <a:p>
            <a:pPr eaLnBrk="1" fontAlgn="auto" hangingPunct="1">
              <a:spcAft>
                <a:spcPts val="0"/>
              </a:spcAft>
              <a:buFont typeface="Arial" pitchFamily="34" charset="0"/>
              <a:buChar char="•"/>
              <a:defRPr/>
            </a:pPr>
            <a:r>
              <a:rPr lang="en-US" dirty="0" smtClean="0">
                <a:ea typeface="+mn-ea"/>
                <a:cs typeface="+mn-cs"/>
              </a:rPr>
              <a:t>Service organization</a:t>
            </a:r>
          </a:p>
          <a:p>
            <a:pPr eaLnBrk="1" fontAlgn="auto" hangingPunct="1">
              <a:spcAft>
                <a:spcPts val="0"/>
              </a:spcAft>
              <a:buFont typeface="Arial" pitchFamily="34" charset="0"/>
              <a:buChar char="•"/>
              <a:defRPr/>
            </a:pPr>
            <a:r>
              <a:rPr lang="en-US" dirty="0" smtClean="0">
                <a:ea typeface="+mn-ea"/>
                <a:cs typeface="+mn-cs"/>
              </a:rPr>
              <a:t>Promotion and Prevention</a:t>
            </a:r>
          </a:p>
          <a:p>
            <a:pPr eaLnBrk="1" fontAlgn="auto" hangingPunct="1">
              <a:spcAft>
                <a:spcPts val="0"/>
              </a:spcAft>
              <a:buFont typeface="Arial" pitchFamily="34" charset="0"/>
              <a:buChar char="•"/>
              <a:defRPr/>
            </a:pPr>
            <a:r>
              <a:rPr lang="en-US" dirty="0" smtClean="0">
                <a:ea typeface="+mn-ea"/>
                <a:cs typeface="+mn-cs"/>
              </a:rPr>
              <a:t>HIS and Research</a:t>
            </a:r>
          </a:p>
          <a:p>
            <a:pPr eaLnBrk="1" fontAlgn="auto" hangingPunct="1">
              <a:spcAft>
                <a:spcPts val="0"/>
              </a:spcAft>
              <a:buFont typeface="Arial" pitchFamily="34" charset="0"/>
              <a:buChar char="•"/>
              <a:defRPr/>
            </a:pPr>
            <a:r>
              <a:rPr lang="en-US" dirty="0" smtClean="0">
                <a:ea typeface="+mn-ea"/>
                <a:cs typeface="+mn-cs"/>
              </a:rPr>
              <a:t>Vulnerable Groups</a:t>
            </a:r>
          </a:p>
        </p:txBody>
      </p:sp>
      <p:sp>
        <p:nvSpPr>
          <p:cNvPr id="4" name="Footer Placeholder 3"/>
          <p:cNvSpPr>
            <a:spLocks noGrp="1"/>
          </p:cNvSpPr>
          <p:nvPr>
            <p:ph type="ftr" sz="quarter" idx="11"/>
          </p:nvPr>
        </p:nvSpPr>
        <p:spPr/>
        <p:txBody>
          <a:bodyPr/>
          <a:lstStyle/>
          <a:p>
            <a:pPr>
              <a:defRPr/>
            </a:pPr>
            <a:endParaRPr lang="en-US" dirty="0"/>
          </a:p>
        </p:txBody>
      </p:sp>
      <p:pic>
        <p:nvPicPr>
          <p:cNvPr id="29700" name="Picture 4"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333355"/>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200" b="1" dirty="0" smtClean="0">
                <a:ea typeface="+mj-ea"/>
                <a:cs typeface="+mj-cs"/>
              </a:rPr>
              <a:t>Vulnerable Groups</a:t>
            </a:r>
            <a:br>
              <a:rPr lang="en-US" sz="3200" b="1" dirty="0" smtClean="0">
                <a:ea typeface="+mj-ea"/>
                <a:cs typeface="+mj-cs"/>
              </a:rPr>
            </a:br>
            <a:r>
              <a:rPr lang="en-US" sz="2000" b="1" dirty="0" smtClean="0">
                <a:ea typeface="+mj-ea"/>
                <a:cs typeface="+mj-cs"/>
              </a:rPr>
              <a:t>“</a:t>
            </a:r>
            <a:r>
              <a:rPr lang="en-US" sz="2000" i="1" dirty="0" smtClean="0">
                <a:ea typeface="+mj-ea"/>
                <a:cs typeface="+mj-cs"/>
              </a:rPr>
              <a:t>Mental Health Does Not Discriminate”</a:t>
            </a:r>
            <a:endParaRPr lang="en-US" sz="2000" i="1" dirty="0">
              <a:ea typeface="+mj-ea"/>
              <a:cs typeface="+mj-cs"/>
            </a:endParaRPr>
          </a:p>
        </p:txBody>
      </p:sp>
      <p:sp>
        <p:nvSpPr>
          <p:cNvPr id="62466" name="Content Placeholder 4"/>
          <p:cNvSpPr>
            <a:spLocks noGrp="1"/>
          </p:cNvSpPr>
          <p:nvPr>
            <p:ph idx="1"/>
          </p:nvPr>
        </p:nvSpPr>
        <p:spPr/>
        <p:txBody>
          <a:bodyPr>
            <a:normAutofit lnSpcReduction="10000"/>
          </a:bodyPr>
          <a:lstStyle/>
          <a:p>
            <a:pPr marL="0" indent="0" eaLnBrk="1" hangingPunct="1">
              <a:buFont typeface="Arial" charset="0"/>
              <a:buNone/>
            </a:pPr>
            <a:r>
              <a:rPr lang="en-GB" i="1" dirty="0">
                <a:latin typeface="Calibri" charset="0"/>
              </a:rPr>
              <a:t>“</a:t>
            </a:r>
            <a:r>
              <a:rPr lang="en-GB" altLang="ja-JP" i="1" dirty="0">
                <a:latin typeface="Calibri" charset="0"/>
              </a:rPr>
              <a:t>We mean by </a:t>
            </a:r>
            <a:r>
              <a:rPr lang="en-GB" altLang="ja-JP" b="1" i="1" dirty="0">
                <a:latin typeface="Calibri" charset="0"/>
              </a:rPr>
              <a:t>vulnerable groups </a:t>
            </a:r>
            <a:r>
              <a:rPr lang="en-GB" altLang="ja-JP" i="1" dirty="0">
                <a:latin typeface="Calibri" charset="0"/>
              </a:rPr>
              <a:t>the groups that are prone to psychological distress or mental disorders due to </a:t>
            </a:r>
            <a:r>
              <a:rPr lang="en-GB" altLang="ja-JP" b="1" i="1" dirty="0">
                <a:latin typeface="Calibri" charset="0"/>
              </a:rPr>
              <a:t>their circumstances</a:t>
            </a:r>
            <a:r>
              <a:rPr lang="en-GB" altLang="ja-JP" i="1" dirty="0">
                <a:latin typeface="Calibri" charset="0"/>
              </a:rPr>
              <a:t>. </a:t>
            </a:r>
          </a:p>
          <a:p>
            <a:pPr marL="0" indent="0" eaLnBrk="1" hangingPunct="1">
              <a:buFont typeface="Arial" charset="0"/>
              <a:buNone/>
            </a:pPr>
            <a:r>
              <a:rPr lang="en-GB" i="1" dirty="0">
                <a:latin typeface="Calibri" charset="0"/>
              </a:rPr>
              <a:t>This does not mean that persons in these vulnerable groups necessarily suffer from mental disorders but we wanted to highlight the necessity of including them in the national strategy and, in some cases, cater for their specific needs”</a:t>
            </a:r>
          </a:p>
        </p:txBody>
      </p:sp>
      <p:pic>
        <p:nvPicPr>
          <p:cNvPr id="4" name="Picture 4"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046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63490"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fr-FR">
              <a:latin typeface="Arial" charset="0"/>
              <a:cs typeface="Arial" charset="0"/>
            </a:endParaRPr>
          </a:p>
        </p:txBody>
      </p:sp>
      <p:pic>
        <p:nvPicPr>
          <p:cNvPr id="63491" name="Picture 5" descr="Final Logo MH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itle 15"/>
          <p:cNvSpPr>
            <a:spLocks noGrp="1"/>
          </p:cNvSpPr>
          <p:nvPr>
            <p:ph type="title"/>
          </p:nvPr>
        </p:nvSpPr>
        <p:spPr/>
        <p:txBody>
          <a:bodyPr/>
          <a:lstStyle/>
          <a:p>
            <a:pPr eaLnBrk="1" hangingPunct="1"/>
            <a:r>
              <a:rPr lang="en-US" sz="3200" b="1" dirty="0">
                <a:latin typeface="Calibri" charset="0"/>
              </a:rPr>
              <a:t>Vulnerable Groups</a:t>
            </a:r>
            <a:endParaRPr lang="en-US" sz="3200" dirty="0">
              <a:latin typeface="Calibri" charset="0"/>
            </a:endParaRPr>
          </a:p>
        </p:txBody>
      </p:sp>
      <p:sp>
        <p:nvSpPr>
          <p:cNvPr id="8" name="Content Placeholder 7"/>
          <p:cNvSpPr>
            <a:spLocks noGrp="1"/>
          </p:cNvSpPr>
          <p:nvPr>
            <p:ph idx="1"/>
          </p:nvPr>
        </p:nvSpPr>
        <p:spPr/>
        <p:txBody>
          <a:bodyPr rtlCol="0">
            <a:normAutofit lnSpcReduction="10000"/>
          </a:bodyPr>
          <a:lstStyle/>
          <a:p>
            <a:pPr eaLnBrk="1" fontAlgn="auto" hangingPunct="1">
              <a:spcAft>
                <a:spcPts val="0"/>
              </a:spcAft>
              <a:buFont typeface="Arial"/>
              <a:buChar char="•"/>
              <a:defRPr/>
            </a:pPr>
            <a:r>
              <a:rPr lang="en-US" dirty="0" smtClean="0">
                <a:ea typeface="+mn-ea"/>
                <a:cs typeface="+mn-cs"/>
              </a:rPr>
              <a:t>Children and Adolescents (MOSA, MEHE)</a:t>
            </a:r>
          </a:p>
          <a:p>
            <a:pPr eaLnBrk="1" fontAlgn="auto" hangingPunct="1">
              <a:spcAft>
                <a:spcPts val="0"/>
              </a:spcAft>
              <a:buFont typeface="Arial"/>
              <a:buChar char="•"/>
              <a:defRPr/>
            </a:pPr>
            <a:r>
              <a:rPr lang="en-US" dirty="0" smtClean="0">
                <a:ea typeface="+mn-ea"/>
                <a:cs typeface="+mn-cs"/>
              </a:rPr>
              <a:t>Foreign Domestic Workers</a:t>
            </a:r>
          </a:p>
          <a:p>
            <a:pPr eaLnBrk="1" fontAlgn="auto" hangingPunct="1">
              <a:spcAft>
                <a:spcPts val="0"/>
              </a:spcAft>
              <a:buFont typeface="Arial"/>
              <a:buChar char="•"/>
              <a:defRPr/>
            </a:pPr>
            <a:r>
              <a:rPr lang="en-US" dirty="0" smtClean="0">
                <a:ea typeface="+mn-ea"/>
                <a:cs typeface="+mn-cs"/>
              </a:rPr>
              <a:t>Older adults</a:t>
            </a:r>
            <a:endParaRPr lang="en-US" dirty="0">
              <a:ea typeface="+mn-ea"/>
              <a:cs typeface="+mn-cs"/>
            </a:endParaRPr>
          </a:p>
          <a:p>
            <a:pPr eaLnBrk="1" fontAlgn="auto" hangingPunct="1">
              <a:spcAft>
                <a:spcPts val="0"/>
              </a:spcAft>
              <a:buFont typeface="Arial"/>
              <a:buChar char="•"/>
              <a:defRPr/>
            </a:pPr>
            <a:r>
              <a:rPr lang="en-US" dirty="0" smtClean="0">
                <a:ea typeface="+mn-ea"/>
                <a:cs typeface="+mn-cs"/>
              </a:rPr>
              <a:t>Families of disappeared persons from armed conflict and war  </a:t>
            </a:r>
          </a:p>
          <a:p>
            <a:pPr eaLnBrk="1" fontAlgn="auto" hangingPunct="1">
              <a:spcAft>
                <a:spcPts val="0"/>
              </a:spcAft>
              <a:buFont typeface="Arial"/>
              <a:buChar char="•"/>
              <a:defRPr/>
            </a:pPr>
            <a:r>
              <a:rPr lang="en-US" dirty="0" smtClean="0">
                <a:solidFill>
                  <a:srgbClr val="000000"/>
                </a:solidFill>
                <a:ea typeface="+mn-ea"/>
                <a:cs typeface="+mn-cs"/>
              </a:rPr>
              <a:t>LGBT community </a:t>
            </a:r>
          </a:p>
          <a:p>
            <a:pPr eaLnBrk="1" fontAlgn="auto" hangingPunct="1">
              <a:spcAft>
                <a:spcPts val="0"/>
              </a:spcAft>
              <a:buFont typeface="Arial"/>
              <a:buChar char="•"/>
              <a:defRPr/>
            </a:pPr>
            <a:r>
              <a:rPr lang="en-US" dirty="0" smtClean="0">
                <a:ea typeface="+mn-ea"/>
                <a:cs typeface="+mn-cs"/>
              </a:rPr>
              <a:t>Persons receiving Palliative Care</a:t>
            </a:r>
          </a:p>
          <a:p>
            <a:pPr eaLnBrk="1" fontAlgn="auto" hangingPunct="1">
              <a:spcAft>
                <a:spcPts val="0"/>
              </a:spcAft>
              <a:buFont typeface="Arial"/>
              <a:buChar char="•"/>
              <a:defRPr/>
            </a:pPr>
            <a:r>
              <a:rPr lang="en-US" dirty="0" smtClean="0">
                <a:solidFill>
                  <a:srgbClr val="FF0000"/>
                </a:solidFill>
                <a:ea typeface="+mn-ea"/>
                <a:cs typeface="+mn-cs"/>
              </a:rPr>
              <a:t>Palestinian refugees (UNRWA)</a:t>
            </a:r>
            <a:endParaRPr lang="en-US" dirty="0">
              <a:solidFill>
                <a:srgbClr val="FF0000"/>
              </a:solidFill>
              <a:ea typeface="+mn-ea"/>
              <a:cs typeface="+mn-cs"/>
            </a:endParaRPr>
          </a:p>
          <a:p>
            <a:pPr eaLnBrk="1" fontAlgn="auto" hangingPunct="1">
              <a:spcAft>
                <a:spcPts val="0"/>
              </a:spcAft>
              <a:buFont typeface="Arial"/>
              <a:buChar char="•"/>
              <a:defRPr/>
            </a:pPr>
            <a:endParaRPr lang="en-US" dirty="0" smtClean="0">
              <a:solidFill>
                <a:schemeClr val="tx1">
                  <a:lumMod val="95000"/>
                  <a:lumOff val="5000"/>
                </a:schemeClr>
              </a:solidFill>
              <a:ea typeface="+mn-ea"/>
              <a:cs typeface="+mn-cs"/>
            </a:endParaRPr>
          </a:p>
        </p:txBody>
      </p:sp>
      <p:sp>
        <p:nvSpPr>
          <p:cNvPr id="11" name="Footer Placeholder 10"/>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209918439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fr-FR"/>
          </a:p>
        </p:txBody>
      </p:sp>
      <p:sp>
        <p:nvSpPr>
          <p:cNvPr id="65538" name="Rectangle 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2971800" algn="ctr"/>
                <a:tab pos="5943600" algn="r"/>
              </a:tabLst>
            </a:pPr>
            <a:endParaRPr lang="fr-FR">
              <a:latin typeface="Arial" charset="0"/>
              <a:cs typeface="Arial" charset="0"/>
            </a:endParaRPr>
          </a:p>
        </p:txBody>
      </p:sp>
      <p:pic>
        <p:nvPicPr>
          <p:cNvPr id="65539" name="Picture 5" descr="Final Logo MH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itle 15"/>
          <p:cNvSpPr>
            <a:spLocks noGrp="1"/>
          </p:cNvSpPr>
          <p:nvPr>
            <p:ph type="title"/>
          </p:nvPr>
        </p:nvSpPr>
        <p:spPr/>
        <p:txBody>
          <a:bodyPr/>
          <a:lstStyle/>
          <a:p>
            <a:pPr eaLnBrk="1" hangingPunct="1"/>
            <a:r>
              <a:rPr lang="en-US" sz="3200" b="1">
                <a:latin typeface="Calibri" charset="0"/>
              </a:rPr>
              <a:t>Vulnerable Groups </a:t>
            </a:r>
            <a:endParaRPr lang="en-US" sz="3200">
              <a:latin typeface="Calibri" charset="0"/>
            </a:endParaRPr>
          </a:p>
        </p:txBody>
      </p:sp>
      <p:sp>
        <p:nvSpPr>
          <p:cNvPr id="8" name="Content Placeholder 7"/>
          <p:cNvSpPr>
            <a:spLocks noGrp="1"/>
          </p:cNvSpPr>
          <p:nvPr>
            <p:ph idx="1"/>
          </p:nvPr>
        </p:nvSpPr>
        <p:spPr/>
        <p:txBody>
          <a:bodyPr rtlCol="0">
            <a:normAutofit/>
          </a:bodyPr>
          <a:lstStyle/>
          <a:p>
            <a:pPr marL="0" indent="0" eaLnBrk="1" fontAlgn="auto" hangingPunct="1">
              <a:spcAft>
                <a:spcPts val="0"/>
              </a:spcAft>
              <a:buFont typeface="Arial"/>
              <a:buNone/>
              <a:defRPr/>
            </a:pPr>
            <a:endParaRPr lang="en-US" dirty="0" smtClean="0">
              <a:solidFill>
                <a:schemeClr val="tx1">
                  <a:lumMod val="95000"/>
                  <a:lumOff val="5000"/>
                </a:schemeClr>
              </a:solidFill>
              <a:ea typeface="+mn-ea"/>
              <a:cs typeface="+mn-cs"/>
            </a:endParaRPr>
          </a:p>
          <a:p>
            <a:pPr marL="0" indent="0" eaLnBrk="1" fontAlgn="auto" hangingPunct="1">
              <a:spcAft>
                <a:spcPts val="0"/>
              </a:spcAft>
              <a:buFont typeface="Arial" pitchFamily="34" charset="0"/>
              <a:buNone/>
              <a:defRPr/>
            </a:pPr>
            <a:endParaRPr lang="en-US" dirty="0">
              <a:ea typeface="+mn-ea"/>
              <a:cs typeface="+mn-cs"/>
            </a:endParaRPr>
          </a:p>
        </p:txBody>
      </p:sp>
      <p:sp>
        <p:nvSpPr>
          <p:cNvPr id="11" name="Footer Placeholder 10"/>
          <p:cNvSpPr>
            <a:spLocks noGrp="1"/>
          </p:cNvSpPr>
          <p:nvPr>
            <p:ph type="ftr" sz="quarter" idx="11"/>
          </p:nvPr>
        </p:nvSpPr>
        <p:spPr/>
        <p:txBody>
          <a:bodyPr/>
          <a:lstStyle/>
          <a:p>
            <a:pPr>
              <a:defRPr/>
            </a:pPr>
            <a:endParaRPr lang="en-US" dirty="0"/>
          </a:p>
        </p:txBody>
      </p:sp>
      <p:sp>
        <p:nvSpPr>
          <p:cNvPr id="3" name="Content Placeholder 2"/>
          <p:cNvSpPr>
            <a:spLocks noGrp="1"/>
          </p:cNvSpPr>
          <p:nvPr>
            <p:ph sz="half" idx="4294967295"/>
          </p:nvPr>
        </p:nvSpPr>
        <p:spPr>
          <a:xfrm>
            <a:off x="457200" y="1600200"/>
            <a:ext cx="7959725" cy="4525963"/>
          </a:xfrm>
        </p:spPr>
        <p:txBody>
          <a:bodyPr rtlCol="0">
            <a:normAutofit/>
          </a:bodyPr>
          <a:lstStyle/>
          <a:p>
            <a:pPr eaLnBrk="1" fontAlgn="auto" hangingPunct="1">
              <a:spcAft>
                <a:spcPts val="0"/>
              </a:spcAft>
              <a:buFont typeface="Arial"/>
              <a:buChar char="•"/>
              <a:defRPr/>
            </a:pPr>
            <a:r>
              <a:rPr lang="en-US" dirty="0">
                <a:ea typeface="+mn-ea"/>
                <a:cs typeface="+mn-cs"/>
              </a:rPr>
              <a:t>Persons </a:t>
            </a:r>
            <a:r>
              <a:rPr lang="en-US" dirty="0" smtClean="0">
                <a:ea typeface="+mn-ea"/>
                <a:cs typeface="+mn-cs"/>
              </a:rPr>
              <a:t>living with disabilities</a:t>
            </a:r>
          </a:p>
          <a:p>
            <a:pPr eaLnBrk="1" fontAlgn="auto" hangingPunct="1">
              <a:spcAft>
                <a:spcPts val="0"/>
              </a:spcAft>
              <a:buFont typeface="Arial"/>
              <a:buChar char="•"/>
              <a:defRPr/>
            </a:pPr>
            <a:r>
              <a:rPr lang="en-US" dirty="0" smtClean="0">
                <a:ea typeface="+mn-ea"/>
                <a:cs typeface="+mn-cs"/>
              </a:rPr>
              <a:t>Persons </a:t>
            </a:r>
            <a:r>
              <a:rPr lang="en-US" dirty="0">
                <a:ea typeface="+mn-ea"/>
                <a:cs typeface="+mn-cs"/>
              </a:rPr>
              <a:t>living with HIV/</a:t>
            </a:r>
            <a:r>
              <a:rPr lang="en-US" dirty="0" smtClean="0">
                <a:ea typeface="+mn-ea"/>
                <a:cs typeface="+mn-cs"/>
              </a:rPr>
              <a:t>AIDS</a:t>
            </a:r>
            <a:endParaRPr lang="en-US" dirty="0" smtClean="0">
              <a:solidFill>
                <a:srgbClr val="FF0000"/>
              </a:solidFill>
              <a:ea typeface="+mn-ea"/>
              <a:cs typeface="+mn-cs"/>
            </a:endParaRPr>
          </a:p>
          <a:p>
            <a:pPr eaLnBrk="1" fontAlgn="auto" hangingPunct="1">
              <a:spcAft>
                <a:spcPts val="0"/>
              </a:spcAft>
              <a:buFont typeface="Arial"/>
              <a:buChar char="•"/>
              <a:defRPr/>
            </a:pPr>
            <a:r>
              <a:rPr lang="en-US" dirty="0" smtClean="0">
                <a:ea typeface="+mn-ea"/>
                <a:cs typeface="+mn-cs"/>
              </a:rPr>
              <a:t>Persons in Prisons (MOI, MOJ)</a:t>
            </a:r>
          </a:p>
          <a:p>
            <a:pPr eaLnBrk="1" fontAlgn="auto" hangingPunct="1">
              <a:spcAft>
                <a:spcPts val="0"/>
              </a:spcAft>
              <a:buFont typeface="Arial"/>
              <a:buChar char="•"/>
              <a:defRPr/>
            </a:pPr>
            <a:r>
              <a:rPr lang="en-US" dirty="0" smtClean="0">
                <a:ea typeface="+mn-ea"/>
                <a:cs typeface="+mn-cs"/>
              </a:rPr>
              <a:t>Survivors of SGBV</a:t>
            </a:r>
          </a:p>
          <a:p>
            <a:pPr eaLnBrk="1" fontAlgn="auto" hangingPunct="1">
              <a:spcAft>
                <a:spcPts val="0"/>
              </a:spcAft>
              <a:buFont typeface="Arial"/>
              <a:buChar char="•"/>
              <a:defRPr/>
            </a:pPr>
            <a:r>
              <a:rPr lang="en-US" dirty="0" smtClean="0">
                <a:ea typeface="+mn-ea"/>
                <a:cs typeface="+mn-cs"/>
              </a:rPr>
              <a:t>Survivors </a:t>
            </a:r>
            <a:r>
              <a:rPr lang="en-US" dirty="0">
                <a:ea typeface="+mn-ea"/>
                <a:cs typeface="+mn-cs"/>
              </a:rPr>
              <a:t>of </a:t>
            </a:r>
            <a:r>
              <a:rPr lang="en-US" dirty="0" smtClean="0">
                <a:ea typeface="+mn-ea"/>
                <a:cs typeface="+mn-cs"/>
              </a:rPr>
              <a:t>torture and their families </a:t>
            </a:r>
            <a:endParaRPr lang="en-US" dirty="0">
              <a:ea typeface="+mn-ea"/>
              <a:cs typeface="+mn-cs"/>
            </a:endParaRPr>
          </a:p>
          <a:p>
            <a:pPr eaLnBrk="1" fontAlgn="auto" hangingPunct="1">
              <a:spcAft>
                <a:spcPts val="0"/>
              </a:spcAft>
              <a:buFont typeface="Arial"/>
              <a:buChar char="•"/>
              <a:defRPr/>
            </a:pPr>
            <a:r>
              <a:rPr lang="en-US" dirty="0" smtClean="0">
                <a:solidFill>
                  <a:srgbClr val="FF0000"/>
                </a:solidFill>
                <a:ea typeface="+mn-ea"/>
                <a:cs typeface="+mn-cs"/>
              </a:rPr>
              <a:t>Displaced populations</a:t>
            </a:r>
            <a:endParaRPr lang="en-US" dirty="0">
              <a:solidFill>
                <a:srgbClr val="FF0000"/>
              </a:solidFill>
              <a:ea typeface="+mn-ea"/>
              <a:cs typeface="+mn-cs"/>
            </a:endParaRPr>
          </a:p>
        </p:txBody>
      </p:sp>
    </p:spTree>
    <p:extLst>
      <p:ext uri="{BB962C8B-B14F-4D97-AF65-F5344CB8AC3E}">
        <p14:creationId xmlns:p14="http://schemas.microsoft.com/office/powerpoint/2010/main" val="105429095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Lessons learned</a:t>
            </a:r>
            <a:endParaRPr lang="en-US" sz="3200" b="1" dirty="0"/>
          </a:p>
        </p:txBody>
      </p:sp>
      <p:sp>
        <p:nvSpPr>
          <p:cNvPr id="3" name="Content Placeholder 2"/>
          <p:cNvSpPr>
            <a:spLocks noGrp="1"/>
          </p:cNvSpPr>
          <p:nvPr>
            <p:ph idx="1"/>
          </p:nvPr>
        </p:nvSpPr>
        <p:spPr/>
        <p:txBody>
          <a:bodyPr>
            <a:normAutofit lnSpcReduction="10000"/>
          </a:bodyPr>
          <a:lstStyle/>
          <a:p>
            <a:r>
              <a:rPr lang="en-US" dirty="0" smtClean="0"/>
              <a:t>Emergencies can be an opportunity to reform mental health system</a:t>
            </a:r>
          </a:p>
          <a:p>
            <a:r>
              <a:rPr lang="en-US" dirty="0" smtClean="0"/>
              <a:t>Avoid building parallel systems instead strengthen existing ones</a:t>
            </a:r>
          </a:p>
          <a:p>
            <a:r>
              <a:rPr lang="en-US" dirty="0" smtClean="0"/>
              <a:t>Activate and involve local actors (MH specialists, Universities, Orders, Scientific societies)</a:t>
            </a:r>
          </a:p>
          <a:p>
            <a:r>
              <a:rPr lang="en-US" dirty="0" smtClean="0"/>
              <a:t>Maximize resources by creating synergies between different organizations and agendas</a:t>
            </a:r>
          </a:p>
          <a:p>
            <a:pPr marL="0" indent="0">
              <a:buNone/>
            </a:pPr>
            <a:endParaRPr lang="en-US" dirty="0" smtClean="0"/>
          </a:p>
          <a:p>
            <a:endParaRPr lang="en-US" dirty="0" smtClean="0"/>
          </a:p>
          <a:p>
            <a:endParaRPr lang="en-US" dirty="0" smtClean="0"/>
          </a:p>
          <a:p>
            <a:endParaRPr lang="en-US" dirty="0" smtClean="0"/>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71751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Lessons learned</a:t>
            </a:r>
            <a:endParaRPr lang="en-US" sz="3200" b="1" dirty="0"/>
          </a:p>
        </p:txBody>
      </p:sp>
      <p:sp>
        <p:nvSpPr>
          <p:cNvPr id="3" name="Content Placeholder 2"/>
          <p:cNvSpPr>
            <a:spLocks noGrp="1"/>
          </p:cNvSpPr>
          <p:nvPr>
            <p:ph idx="1"/>
          </p:nvPr>
        </p:nvSpPr>
        <p:spPr/>
        <p:txBody>
          <a:bodyPr>
            <a:normAutofit/>
          </a:bodyPr>
          <a:lstStyle/>
          <a:p>
            <a:r>
              <a:rPr lang="en-US" dirty="0" smtClean="0"/>
              <a:t>Participation should be an ongoing process not an event. </a:t>
            </a:r>
          </a:p>
          <a:p>
            <a:r>
              <a:rPr lang="en-US" dirty="0" smtClean="0"/>
              <a:t>Make </a:t>
            </a:r>
            <a:r>
              <a:rPr lang="en-US" dirty="0" smtClean="0"/>
              <a:t>sure the values you work by are alive and guiding every decision</a:t>
            </a:r>
          </a:p>
          <a:p>
            <a:r>
              <a:rPr lang="en-US" dirty="0"/>
              <a:t>Have a plan but be ready </a:t>
            </a:r>
            <a:r>
              <a:rPr lang="en-US" dirty="0" smtClean="0"/>
              <a:t>for any </a:t>
            </a:r>
            <a:r>
              <a:rPr lang="en-US" dirty="0"/>
              <a:t>emergent </a:t>
            </a:r>
            <a:r>
              <a:rPr lang="en-US" dirty="0" smtClean="0"/>
              <a:t>opportunity</a:t>
            </a:r>
          </a:p>
          <a:p>
            <a:r>
              <a:rPr lang="en-US" dirty="0"/>
              <a:t>Build the international network of your programme alongside your national one</a:t>
            </a:r>
          </a:p>
          <a:p>
            <a:endParaRPr lang="en-US" dirty="0"/>
          </a:p>
          <a:p>
            <a:endParaRPr lang="en-US" dirty="0" smtClean="0"/>
          </a:p>
          <a:p>
            <a:endParaRPr lang="en-US" dirty="0" smtClean="0"/>
          </a:p>
          <a:p>
            <a:endParaRPr lang="en-US" dirty="0" smtClean="0"/>
          </a:p>
          <a:p>
            <a:pPr marL="0" indent="0">
              <a:buNone/>
            </a:pPr>
            <a:endParaRPr lang="en-US" dirty="0" smtClean="0"/>
          </a:p>
          <a:p>
            <a:endParaRPr lang="en-US" dirty="0" smtClean="0"/>
          </a:p>
          <a:p>
            <a:endParaRPr lang="en-US" dirty="0" smtClean="0"/>
          </a:p>
          <a:p>
            <a:endParaRPr lang="en-US" dirty="0" smtClean="0"/>
          </a:p>
        </p:txBody>
      </p:sp>
      <p:pic>
        <p:nvPicPr>
          <p:cNvPr id="4" name="Picture 5" descr="Final Logo MH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89130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Lessons learned</a:t>
            </a:r>
            <a:endParaRPr lang="en-US" sz="3200" b="1" dirty="0"/>
          </a:p>
        </p:txBody>
      </p:sp>
      <p:sp>
        <p:nvSpPr>
          <p:cNvPr id="3" name="Content Placeholder 2"/>
          <p:cNvSpPr>
            <a:spLocks noGrp="1"/>
          </p:cNvSpPr>
          <p:nvPr>
            <p:ph idx="1"/>
          </p:nvPr>
        </p:nvSpPr>
        <p:spPr/>
        <p:txBody>
          <a:bodyPr>
            <a:normAutofit fontScale="92500" lnSpcReduction="20000"/>
          </a:bodyPr>
          <a:lstStyle/>
          <a:p>
            <a:r>
              <a:rPr lang="en-US" dirty="0" smtClean="0"/>
              <a:t>Learning by doing becomes a way of life</a:t>
            </a:r>
          </a:p>
          <a:p>
            <a:pPr marL="0" indent="0">
              <a:buNone/>
            </a:pPr>
            <a:endParaRPr lang="en-US" dirty="0" smtClean="0"/>
          </a:p>
          <a:p>
            <a:r>
              <a:rPr lang="en-US" dirty="0" smtClean="0"/>
              <a:t>Start developing a taste for meetings</a:t>
            </a:r>
          </a:p>
          <a:p>
            <a:pPr marL="0" indent="0">
              <a:buNone/>
            </a:pPr>
            <a:endParaRPr lang="en-US" dirty="0" smtClean="0"/>
          </a:p>
          <a:p>
            <a:r>
              <a:rPr lang="en-US" dirty="0" smtClean="0"/>
              <a:t>Sharpen your communication skills</a:t>
            </a:r>
          </a:p>
          <a:p>
            <a:pPr marL="0" indent="0">
              <a:buNone/>
            </a:pPr>
            <a:endParaRPr lang="en-US" dirty="0" smtClean="0"/>
          </a:p>
          <a:p>
            <a:r>
              <a:rPr lang="en-US" dirty="0" smtClean="0"/>
              <a:t>Get enough sleep, healthy food and exercise</a:t>
            </a:r>
          </a:p>
          <a:p>
            <a:pPr marL="0" indent="0">
              <a:buNone/>
            </a:pPr>
            <a:endParaRPr lang="en-US" dirty="0" smtClean="0"/>
          </a:p>
          <a:p>
            <a:r>
              <a:rPr lang="en-US" dirty="0" smtClean="0"/>
              <a:t>Make the effort to find time for your loved ones you needed as much as they do.</a:t>
            </a:r>
          </a:p>
          <a:p>
            <a:endParaRPr lang="en-US" dirty="0" smtClean="0"/>
          </a:p>
          <a:p>
            <a:pPr marL="0" indent="0">
              <a:buNone/>
            </a:pPr>
            <a:endParaRPr lang="en-US" dirty="0" smtClean="0"/>
          </a:p>
        </p:txBody>
      </p:sp>
      <p:pic>
        <p:nvPicPr>
          <p:cNvPr id="4" name="Picture 5" descr="Final Logo MH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763"/>
            <a:ext cx="13160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10171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lstStyle/>
          <a:p>
            <a:r>
              <a:rPr lang="en-GB" dirty="0" smtClean="0">
                <a:solidFill>
                  <a:schemeClr val="bg1"/>
                </a:solidFill>
              </a:rPr>
              <a:t>Why?</a:t>
            </a:r>
          </a:p>
          <a:p>
            <a:r>
              <a:rPr lang="en-GB" dirty="0" smtClean="0">
                <a:solidFill>
                  <a:schemeClr val="bg1"/>
                </a:solidFill>
              </a:rPr>
              <a:t>How?</a:t>
            </a:r>
          </a:p>
          <a:p>
            <a:r>
              <a:rPr lang="en-GB" dirty="0" smtClean="0">
                <a:solidFill>
                  <a:schemeClr val="bg1"/>
                </a:solidFill>
              </a:rPr>
              <a:t>Lebanon Example</a:t>
            </a:r>
          </a:p>
          <a:p>
            <a:r>
              <a:rPr lang="en-GB" dirty="0" smtClean="0"/>
              <a:t>Challenges</a:t>
            </a:r>
            <a:endParaRPr lang="en-GB" dirty="0"/>
          </a:p>
        </p:txBody>
      </p:sp>
    </p:spTree>
    <p:extLst>
      <p:ext uri="{BB962C8B-B14F-4D97-AF65-F5344CB8AC3E}">
        <p14:creationId xmlns:p14="http://schemas.microsoft.com/office/powerpoint/2010/main" val="2366525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Content Placeholder 2"/>
          <p:cNvSpPr>
            <a:spLocks noGrp="1"/>
          </p:cNvSpPr>
          <p:nvPr>
            <p:ph idx="1"/>
          </p:nvPr>
        </p:nvSpPr>
        <p:spPr/>
        <p:txBody>
          <a:bodyPr/>
          <a:lstStyle/>
          <a:p>
            <a:endParaRPr lang="fr-FR" dirty="0" smtClean="0"/>
          </a:p>
          <a:p>
            <a:r>
              <a:rPr lang="fr-FR" dirty="0" smtClean="0"/>
              <a:t>Can </a:t>
            </a:r>
            <a:r>
              <a:rPr lang="fr-FR" dirty="0" err="1" smtClean="0"/>
              <a:t>we</a:t>
            </a:r>
            <a:r>
              <a:rPr lang="fr-FR" dirty="0" smtClean="0"/>
              <a:t> or </a:t>
            </a:r>
            <a:r>
              <a:rPr lang="fr-FR" dirty="0" err="1" smtClean="0"/>
              <a:t>should</a:t>
            </a:r>
            <a:r>
              <a:rPr lang="fr-FR" dirty="0" smtClean="0"/>
              <a:t> de-</a:t>
            </a:r>
            <a:r>
              <a:rPr lang="fr-FR" dirty="0" err="1" smtClean="0"/>
              <a:t>contextualize</a:t>
            </a:r>
            <a:r>
              <a:rPr lang="fr-FR" dirty="0" smtClean="0"/>
              <a:t> </a:t>
            </a:r>
            <a:r>
              <a:rPr lang="fr-FR" dirty="0" err="1" smtClean="0"/>
              <a:t>human</a:t>
            </a:r>
            <a:r>
              <a:rPr lang="fr-FR" dirty="0" smtClean="0"/>
              <a:t> </a:t>
            </a:r>
            <a:r>
              <a:rPr lang="fr-FR" dirty="0" err="1" smtClean="0"/>
              <a:t>suffering</a:t>
            </a:r>
            <a:r>
              <a:rPr lang="fr-FR" dirty="0" smtClean="0"/>
              <a:t> </a:t>
            </a:r>
            <a:r>
              <a:rPr lang="fr-FR" dirty="0" err="1" smtClean="0"/>
              <a:t>related</a:t>
            </a:r>
            <a:r>
              <a:rPr lang="fr-FR" dirty="0" smtClean="0"/>
              <a:t> to </a:t>
            </a:r>
            <a:r>
              <a:rPr lang="fr-FR" dirty="0" err="1" smtClean="0"/>
              <a:t>war</a:t>
            </a:r>
            <a:r>
              <a:rPr lang="fr-FR" dirty="0" smtClean="0"/>
              <a:t> and </a:t>
            </a:r>
            <a:r>
              <a:rPr lang="fr-FR" dirty="0" err="1" smtClean="0"/>
              <a:t>conflicts</a:t>
            </a:r>
            <a:r>
              <a:rPr lang="fr-FR" dirty="0" smtClean="0"/>
              <a:t>?</a:t>
            </a:r>
          </a:p>
          <a:p>
            <a:pPr marL="0" indent="0">
              <a:buNone/>
            </a:pPr>
            <a:endParaRPr lang="fr-FR" dirty="0" smtClean="0"/>
          </a:p>
          <a:p>
            <a:endParaRPr lang="fr-FR" dirty="0"/>
          </a:p>
        </p:txBody>
      </p:sp>
    </p:spTree>
    <p:extLst>
      <p:ext uri="{BB962C8B-B14F-4D97-AF65-F5344CB8AC3E}">
        <p14:creationId xmlns:p14="http://schemas.microsoft.com/office/powerpoint/2010/main" val="2567436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Content Placeholder 2"/>
          <p:cNvSpPr>
            <a:spLocks noGrp="1"/>
          </p:cNvSpPr>
          <p:nvPr>
            <p:ph idx="1"/>
          </p:nvPr>
        </p:nvSpPr>
        <p:spPr/>
        <p:txBody>
          <a:bodyPr/>
          <a:lstStyle/>
          <a:p>
            <a:endParaRPr lang="fr-FR" dirty="0" smtClean="0"/>
          </a:p>
          <a:p>
            <a:r>
              <a:rPr lang="fr-FR" dirty="0" smtClean="0"/>
              <a:t>How best to </a:t>
            </a:r>
            <a:r>
              <a:rPr lang="fr-FR" dirty="0" err="1" smtClean="0"/>
              <a:t>intervene</a:t>
            </a:r>
            <a:r>
              <a:rPr lang="fr-FR" dirty="0" smtClean="0"/>
              <a:t> </a:t>
            </a:r>
            <a:r>
              <a:rPr lang="fr-FR" dirty="0" err="1" smtClean="0"/>
              <a:t>with</a:t>
            </a:r>
            <a:r>
              <a:rPr lang="fr-FR" dirty="0" smtClean="0"/>
              <a:t> </a:t>
            </a:r>
            <a:r>
              <a:rPr lang="fr-FR" dirty="0" err="1" smtClean="0"/>
              <a:t>someone</a:t>
            </a:r>
            <a:r>
              <a:rPr lang="fr-FR" dirty="0" smtClean="0"/>
              <a:t> </a:t>
            </a:r>
            <a:r>
              <a:rPr lang="fr-FR" dirty="0" err="1" smtClean="0"/>
              <a:t>who</a:t>
            </a:r>
            <a:r>
              <a:rPr lang="fr-FR" dirty="0" smtClean="0"/>
              <a:t> </a:t>
            </a:r>
            <a:r>
              <a:rPr lang="fr-FR" dirty="0" err="1" smtClean="0"/>
              <a:t>threats</a:t>
            </a:r>
            <a:r>
              <a:rPr lang="fr-FR" dirty="0" smtClean="0"/>
              <a:t> to commit suicide if not able to </a:t>
            </a:r>
            <a:r>
              <a:rPr lang="fr-FR" dirty="0" err="1" smtClean="0"/>
              <a:t>access</a:t>
            </a:r>
            <a:r>
              <a:rPr lang="fr-FR" dirty="0" smtClean="0"/>
              <a:t> basic </a:t>
            </a:r>
            <a:r>
              <a:rPr lang="fr-FR" dirty="0" err="1" smtClean="0"/>
              <a:t>needs</a:t>
            </a:r>
            <a:r>
              <a:rPr lang="fr-FR" dirty="0" smtClean="0"/>
              <a:t>?</a:t>
            </a:r>
          </a:p>
          <a:p>
            <a:pPr marL="0" indent="0">
              <a:buNone/>
            </a:pPr>
            <a:endParaRPr lang="fr-FR" dirty="0" smtClean="0"/>
          </a:p>
          <a:p>
            <a:endParaRPr lang="fr-FR" dirty="0"/>
          </a:p>
        </p:txBody>
      </p:sp>
    </p:spTree>
    <p:extLst>
      <p:ext uri="{BB962C8B-B14F-4D97-AF65-F5344CB8AC3E}">
        <p14:creationId xmlns:p14="http://schemas.microsoft.com/office/powerpoint/2010/main" val="19936681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Content Placeholder 2"/>
          <p:cNvSpPr>
            <a:spLocks noGrp="1"/>
          </p:cNvSpPr>
          <p:nvPr>
            <p:ph idx="1"/>
          </p:nvPr>
        </p:nvSpPr>
        <p:spPr/>
        <p:txBody>
          <a:bodyPr/>
          <a:lstStyle/>
          <a:p>
            <a:endParaRPr lang="fr-FR" dirty="0" smtClean="0"/>
          </a:p>
          <a:p>
            <a:r>
              <a:rPr lang="fr-FR" dirty="0" smtClean="0"/>
              <a:t>How to </a:t>
            </a:r>
            <a:r>
              <a:rPr lang="fr-FR" dirty="0" err="1" smtClean="0"/>
              <a:t>respond</a:t>
            </a:r>
            <a:r>
              <a:rPr lang="fr-FR" dirty="0" smtClean="0"/>
              <a:t> to </a:t>
            </a:r>
            <a:r>
              <a:rPr lang="fr-FR" dirty="0" err="1" smtClean="0"/>
              <a:t>someone</a:t>
            </a:r>
            <a:r>
              <a:rPr lang="fr-FR" dirty="0" smtClean="0"/>
              <a:t> </a:t>
            </a:r>
            <a:r>
              <a:rPr lang="fr-FR" dirty="0" err="1" smtClean="0"/>
              <a:t>asking</a:t>
            </a:r>
            <a:r>
              <a:rPr lang="fr-FR" dirty="0" smtClean="0"/>
              <a:t> for a report </a:t>
            </a:r>
            <a:r>
              <a:rPr lang="fr-FR" dirty="0" err="1" smtClean="0"/>
              <a:t>that</a:t>
            </a:r>
            <a:r>
              <a:rPr lang="fr-FR" dirty="0" smtClean="0"/>
              <a:t> </a:t>
            </a:r>
            <a:r>
              <a:rPr lang="fr-FR" dirty="0" err="1" smtClean="0"/>
              <a:t>would</a:t>
            </a:r>
            <a:r>
              <a:rPr lang="fr-FR" dirty="0" smtClean="0"/>
              <a:t> help </a:t>
            </a:r>
            <a:r>
              <a:rPr lang="fr-FR" dirty="0" err="1" smtClean="0"/>
              <a:t>them</a:t>
            </a:r>
            <a:r>
              <a:rPr lang="fr-FR" dirty="0" smtClean="0"/>
              <a:t> </a:t>
            </a:r>
            <a:r>
              <a:rPr lang="fr-FR" dirty="0" err="1" smtClean="0"/>
              <a:t>re-unit</a:t>
            </a:r>
            <a:r>
              <a:rPr lang="fr-FR" dirty="0" smtClean="0"/>
              <a:t> </a:t>
            </a:r>
            <a:r>
              <a:rPr lang="fr-FR" dirty="0" err="1" smtClean="0"/>
              <a:t>with</a:t>
            </a:r>
            <a:r>
              <a:rPr lang="fr-FR" dirty="0" smtClean="0"/>
              <a:t> </a:t>
            </a:r>
            <a:r>
              <a:rPr lang="fr-FR" dirty="0" err="1" smtClean="0"/>
              <a:t>their</a:t>
            </a:r>
            <a:r>
              <a:rPr lang="fr-FR" dirty="0" smtClean="0"/>
              <a:t> </a:t>
            </a:r>
            <a:r>
              <a:rPr lang="fr-FR" dirty="0" err="1" smtClean="0"/>
              <a:t>families</a:t>
            </a:r>
            <a:r>
              <a:rPr lang="fr-FR" dirty="0" smtClean="0"/>
              <a:t>?</a:t>
            </a:r>
          </a:p>
          <a:p>
            <a:pPr marL="0" indent="0">
              <a:buNone/>
            </a:pPr>
            <a:endParaRPr lang="fr-FR" dirty="0" smtClean="0"/>
          </a:p>
          <a:p>
            <a:endParaRPr lang="fr-FR" dirty="0"/>
          </a:p>
        </p:txBody>
      </p:sp>
    </p:spTree>
    <p:extLst>
      <p:ext uri="{BB962C8B-B14F-4D97-AF65-F5344CB8AC3E}">
        <p14:creationId xmlns:p14="http://schemas.microsoft.com/office/powerpoint/2010/main" val="3762374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239</TotalTime>
  <Words>2485</Words>
  <Application>Microsoft Macintosh PowerPoint</Application>
  <PresentationFormat>On-screen Show (4:3)</PresentationFormat>
  <Paragraphs>464</Paragraphs>
  <Slides>66</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Office Theme</vt:lpstr>
      <vt:lpstr>Chart</vt:lpstr>
      <vt:lpstr>Mental Health in Complex Emergencies  “Humanitarian settings”</vt:lpstr>
      <vt:lpstr>Objectives</vt:lpstr>
      <vt:lpstr>Outline</vt:lpstr>
      <vt:lpstr>Some definition before we start</vt:lpstr>
      <vt:lpstr>Mental health</vt:lpstr>
      <vt:lpstr>Complex emergency</vt:lpstr>
      <vt:lpstr>Outline</vt:lpstr>
      <vt:lpstr> </vt:lpstr>
      <vt:lpstr>In complex emergencies</vt:lpstr>
      <vt:lpstr>Outline</vt:lpstr>
      <vt:lpstr>MHPSS Guidelines http://www.who.int/mental_health/emergencies/guidelines_iasc_mental_health_psychosocial_june_2007.pdf</vt:lpstr>
      <vt:lpstr>Areas of Mental Health and Psychosocial Support: All Have Impact on Protecting Well-being</vt:lpstr>
      <vt:lpstr>PowerPoint Presentation</vt:lpstr>
      <vt:lpstr>Multi-sectoral Guidance</vt:lpstr>
      <vt:lpstr>How Can the Guidelines Be Used?</vt:lpstr>
      <vt:lpstr>PowerPoint Presentation</vt:lpstr>
      <vt:lpstr>PowerPoint Presentation</vt:lpstr>
      <vt:lpstr>Psychological First Aid http://www.who.int/mental_health/publications/guide_field_workers/en/</vt:lpstr>
      <vt:lpstr>Psychological First Aid (PFA) is:</vt:lpstr>
      <vt:lpstr>PFA is not....</vt:lpstr>
      <vt:lpstr>Who is PFA for?</vt:lpstr>
      <vt:lpstr>Who needs more support than only PFA?</vt:lpstr>
      <vt:lpstr>The Action Principles of PFA</vt:lpstr>
      <vt:lpstr>In most situations, the following people are at special risk</vt:lpstr>
      <vt:lpstr>PowerPoint Presentation</vt:lpstr>
      <vt:lpstr>What disorders would you expect to see after a complex emergency?</vt:lpstr>
      <vt:lpstr>So what should we be prepared to do?</vt:lpstr>
      <vt:lpstr>Serious cases receiving no treatment during the last 12 months</vt:lpstr>
      <vt:lpstr>Human resources for mental health care by income group</vt:lpstr>
      <vt:lpstr>http://www.who.int/mental_health/mhgap/en/</vt:lpstr>
      <vt:lpstr>mhGAP-IG 2.0 http://apps.who.int/iris/bitstream/10665/250239/1/9789241549790-eng.pdf</vt:lpstr>
      <vt:lpstr>mhGAP-IG Humanitarian version http://www.alnap.org/resource/20147</vt:lpstr>
      <vt:lpstr>Who is the target audience for mhGAP-IG?</vt:lpstr>
      <vt:lpstr>PowerPoint Presentation</vt:lpstr>
      <vt:lpstr>The Master Chart</vt:lpstr>
      <vt:lpstr>PowerPoint Presentation</vt:lpstr>
      <vt:lpstr>Specialized services</vt:lpstr>
      <vt:lpstr>Outline</vt:lpstr>
      <vt:lpstr>PowerPoint Presentation</vt:lpstr>
      <vt:lpstr>Acknowledgments </vt:lpstr>
      <vt:lpstr>Objectives</vt:lpstr>
      <vt:lpstr>Plan</vt:lpstr>
      <vt:lpstr>Plan</vt:lpstr>
      <vt:lpstr>Lebanon</vt:lpstr>
      <vt:lpstr>Syrian Crisis</vt:lpstr>
      <vt:lpstr>MHPSS service provision assessment  https://data.unhcr.org/syrianrefugees/download.php?id=4575 </vt:lpstr>
      <vt:lpstr>MHPSS Task Force  </vt:lpstr>
      <vt:lpstr>National Mental Health Program</vt:lpstr>
      <vt:lpstr>Plan</vt:lpstr>
      <vt:lpstr>WHO AIMS 2015 http://www.emro.who.int/lbn/information-resources/  </vt:lpstr>
      <vt:lpstr>Plan</vt:lpstr>
      <vt:lpstr>Strategy development http://www.moph.gov.lb/AboutUs/strategicplans/Pages/MentalHealthStrategy.aspx  </vt:lpstr>
      <vt:lpstr>Vision</vt:lpstr>
      <vt:lpstr>Mission</vt:lpstr>
      <vt:lpstr>Values</vt:lpstr>
      <vt:lpstr>Domains of the Strategy</vt:lpstr>
      <vt:lpstr>Vulnerable Groups “Mental Health Does Not Discriminate”</vt:lpstr>
      <vt:lpstr>Vulnerable Groups</vt:lpstr>
      <vt:lpstr>Vulnerable Groups </vt:lpstr>
      <vt:lpstr>Lessons learned</vt:lpstr>
      <vt:lpstr>Lessons learned</vt:lpstr>
      <vt:lpstr>Lessons learned</vt:lpstr>
      <vt:lpstr>Outline</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in Complex emergencies</dc:title>
  <dc:creator>Rabih El Chammay</dc:creator>
  <cp:lastModifiedBy>Rabih El Chammay</cp:lastModifiedBy>
  <cp:revision>23</cp:revision>
  <dcterms:created xsi:type="dcterms:W3CDTF">2012-10-13T09:50:59Z</dcterms:created>
  <dcterms:modified xsi:type="dcterms:W3CDTF">2016-11-17T07:31:12Z</dcterms:modified>
</cp:coreProperties>
</file>