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8"/>
  </p:notesMasterIdLst>
  <p:sldIdLst>
    <p:sldId id="257" r:id="rId5"/>
    <p:sldId id="269" r:id="rId6"/>
    <p:sldId id="284" r:id="rId7"/>
    <p:sldId id="311" r:id="rId8"/>
    <p:sldId id="310" r:id="rId9"/>
    <p:sldId id="306" r:id="rId10"/>
    <p:sldId id="309" r:id="rId11"/>
    <p:sldId id="307" r:id="rId12"/>
    <p:sldId id="308" r:id="rId13"/>
    <p:sldId id="260" r:id="rId14"/>
    <p:sldId id="305" r:id="rId15"/>
    <p:sldId id="292" r:id="rId16"/>
    <p:sldId id="295"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9">
          <p15:clr>
            <a:srgbClr val="A4A3A4"/>
          </p15:clr>
        </p15:guide>
        <p15:guide id="2" pos="295">
          <p15:clr>
            <a:srgbClr val="A4A3A4"/>
          </p15:clr>
        </p15:guide>
        <p15:guide id="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9" autoAdjust="0"/>
    <p:restoredTop sz="94660"/>
  </p:normalViewPr>
  <p:slideViewPr>
    <p:cSldViewPr showGuides="1">
      <p:cViewPr varScale="1">
        <p:scale>
          <a:sx n="118" d="100"/>
          <a:sy n="118" d="100"/>
        </p:scale>
        <p:origin x="1618" y="91"/>
      </p:cViewPr>
      <p:guideLst>
        <p:guide orient="horz" pos="709"/>
        <p:guide pos="295"/>
        <p:guide/>
      </p:guideLst>
    </p:cSldViewPr>
  </p:slideViewPr>
  <p:notesTextViewPr>
    <p:cViewPr>
      <p:scale>
        <a:sx n="100" d="100"/>
        <a:sy n="100" d="100"/>
      </p:scale>
      <p:origin x="0" y="0"/>
    </p:cViewPr>
  </p:notesTextViewPr>
  <p:notesViewPr>
    <p:cSldViewPr showGuides="1">
      <p:cViewPr varScale="1">
        <p:scale>
          <a:sx n="83" d="100"/>
          <a:sy n="83" d="100"/>
        </p:scale>
        <p:origin x="-267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6FF14F-49A5-4D6B-96FB-45C53221DFFE}" type="datetimeFigureOut">
              <a:rPr lang="fr-FR" smtClean="0"/>
              <a:pPr/>
              <a:t>21/11/2019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CEC6BB-98E7-4EAE-95F0-3E683B191526}" type="slidenum">
              <a:rPr lang="fr-FR" smtClean="0"/>
              <a:pPr/>
              <a:t>‹N°›</a:t>
            </a:fld>
            <a:endParaRPr lang="fr-FR"/>
          </a:p>
        </p:txBody>
      </p:sp>
    </p:spTree>
    <p:extLst>
      <p:ext uri="{BB962C8B-B14F-4D97-AF65-F5344CB8AC3E}">
        <p14:creationId xmlns:p14="http://schemas.microsoft.com/office/powerpoint/2010/main" val="3978105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Rectangle 7"/>
          <p:cNvSpPr/>
          <p:nvPr userDrawn="1"/>
        </p:nvSpPr>
        <p:spPr>
          <a:xfrm rot="5400000">
            <a:off x="1143000" y="-1143000"/>
            <a:ext cx="6858000" cy="9144000"/>
          </a:xfrm>
          <a:prstGeom prst="rect">
            <a:avLst/>
          </a:prstGeom>
          <a:gradFill>
            <a:gsLst>
              <a:gs pos="38000">
                <a:schemeClr val="bg1"/>
              </a:gs>
              <a:gs pos="100000">
                <a:schemeClr val="accent5"/>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
        <p:nvSpPr>
          <p:cNvPr id="2" name="Titre 1"/>
          <p:cNvSpPr>
            <a:spLocks noGrp="1"/>
          </p:cNvSpPr>
          <p:nvPr>
            <p:ph type="ctrTitle"/>
          </p:nvPr>
        </p:nvSpPr>
        <p:spPr>
          <a:xfrm>
            <a:off x="4427984" y="2647578"/>
            <a:ext cx="4248472" cy="1512168"/>
          </a:xfrm>
        </p:spPr>
        <p:txBody>
          <a:bodyPr anchor="t">
            <a:noAutofit/>
          </a:bodyPr>
          <a:lstStyle>
            <a:lvl1pPr algn="l">
              <a:lnSpc>
                <a:spcPts val="4600"/>
              </a:lnSpc>
              <a:defRPr sz="4400" b="0">
                <a:solidFill>
                  <a:schemeClr val="accent1"/>
                </a:solidFill>
                <a:latin typeface="+mn-lt"/>
                <a:ea typeface="Tahoma" pitchFamily="34" charset="0"/>
                <a:cs typeface="Tahoma" pitchFamily="34" charset="0"/>
              </a:defRPr>
            </a:lvl1pPr>
          </a:lstStyle>
          <a:p>
            <a:r>
              <a:rPr lang="fr-FR"/>
              <a:t>Modifiez le style du titre</a:t>
            </a:r>
            <a:endParaRPr lang="fr-FR" dirty="0"/>
          </a:p>
        </p:txBody>
      </p:sp>
      <p:sp>
        <p:nvSpPr>
          <p:cNvPr id="3" name="Sous-titre 2"/>
          <p:cNvSpPr>
            <a:spLocks noGrp="1"/>
          </p:cNvSpPr>
          <p:nvPr>
            <p:ph type="subTitle" idx="1"/>
          </p:nvPr>
        </p:nvSpPr>
        <p:spPr>
          <a:xfrm>
            <a:off x="4427984" y="4519786"/>
            <a:ext cx="4248472" cy="1057672"/>
          </a:xfrm>
        </p:spPr>
        <p:txBody>
          <a:bodyPr lIns="108000">
            <a:normAutofit/>
          </a:bodyPr>
          <a:lstStyle>
            <a:lvl1pPr marL="0" indent="0" algn="l">
              <a:buNone/>
              <a:defRPr sz="2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pic>
        <p:nvPicPr>
          <p:cNvPr id="11" name="Image 10" descr="Logo-CGLPL-RVB-030715.png"/>
          <p:cNvPicPr>
            <a:picLocks noChangeAspect="1"/>
          </p:cNvPicPr>
          <p:nvPr userDrawn="1"/>
        </p:nvPicPr>
        <p:blipFill>
          <a:blip r:embed="rId2" cstate="print"/>
          <a:stretch>
            <a:fillRect/>
          </a:stretch>
        </p:blipFill>
        <p:spPr>
          <a:xfrm>
            <a:off x="352101" y="188639"/>
            <a:ext cx="3132000" cy="2449225"/>
          </a:xfrm>
          <a:prstGeom prst="rect">
            <a:avLst/>
          </a:prstGeom>
        </p:spPr>
      </p:pic>
      <p:pic>
        <p:nvPicPr>
          <p:cNvPr id="9" name="Image 8" descr="Slog-CGLPL-RVB-030715.png"/>
          <p:cNvPicPr>
            <a:picLocks noChangeAspect="1"/>
          </p:cNvPicPr>
          <p:nvPr userDrawn="1"/>
        </p:nvPicPr>
        <p:blipFill>
          <a:blip r:embed="rId3" cstate="print"/>
          <a:stretch>
            <a:fillRect/>
          </a:stretch>
        </p:blipFill>
        <p:spPr>
          <a:xfrm>
            <a:off x="472627" y="2642944"/>
            <a:ext cx="2935472" cy="381039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FR" dirty="0"/>
          </a:p>
        </p:txBody>
      </p:sp>
      <p:sp>
        <p:nvSpPr>
          <p:cNvPr id="3" name="Espace réservé du contenu 2"/>
          <p:cNvSpPr>
            <a:spLocks noGrp="1"/>
          </p:cNvSpPr>
          <p:nvPr>
            <p:ph idx="1"/>
          </p:nvPr>
        </p:nvSpPr>
        <p:spPr/>
        <p:txBody>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e la date 6"/>
          <p:cNvSpPr>
            <a:spLocks noGrp="1"/>
          </p:cNvSpPr>
          <p:nvPr>
            <p:ph type="dt" sz="half" idx="10"/>
          </p:nvPr>
        </p:nvSpPr>
        <p:spPr/>
        <p:txBody>
          <a:bodyPr/>
          <a:lstStyle/>
          <a:p>
            <a:r>
              <a:rPr lang="fr-FR"/>
              <a:t>11/06/2015</a:t>
            </a:r>
          </a:p>
        </p:txBody>
      </p:sp>
      <p:sp>
        <p:nvSpPr>
          <p:cNvPr id="8" name="Espace réservé du numéro de diapositive 7"/>
          <p:cNvSpPr>
            <a:spLocks noGrp="1"/>
          </p:cNvSpPr>
          <p:nvPr>
            <p:ph type="sldNum" sz="quarter" idx="11"/>
          </p:nvPr>
        </p:nvSpPr>
        <p:spPr/>
        <p:txBody>
          <a:bodyPr/>
          <a:lstStyle/>
          <a:p>
            <a:fld id="{82663D92-DE7E-4C34-B5AB-70BE7374E012}" type="slidenum">
              <a:rPr lang="fr-FR" smtClean="0"/>
              <a:pPr/>
              <a:t>‹N°›</a:t>
            </a:fld>
            <a:r>
              <a:rPr lang="fr-FR" dirty="0"/>
              <a:t> </a:t>
            </a:r>
          </a:p>
        </p:txBody>
      </p:sp>
      <p:sp>
        <p:nvSpPr>
          <p:cNvPr id="9" name="Espace réservé du pied de page 8"/>
          <p:cNvSpPr>
            <a:spLocks noGrp="1"/>
          </p:cNvSpPr>
          <p:nvPr>
            <p:ph type="ftr" sz="quarter" idx="12"/>
          </p:nvPr>
        </p:nvSpPr>
        <p:spPr/>
        <p:txBody>
          <a:bodyPr/>
          <a:lstStyle/>
          <a:p>
            <a:r>
              <a:rPr lang="fr-FR"/>
              <a:t>Exemple de titre de document</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r>
              <a:rPr lang="fr-FR"/>
              <a:t>11/06/2015</a:t>
            </a:r>
          </a:p>
        </p:txBody>
      </p:sp>
      <p:sp>
        <p:nvSpPr>
          <p:cNvPr id="5" name="Espace réservé du pied de page 4"/>
          <p:cNvSpPr>
            <a:spLocks noGrp="1"/>
          </p:cNvSpPr>
          <p:nvPr>
            <p:ph type="ftr" sz="quarter" idx="11"/>
          </p:nvPr>
        </p:nvSpPr>
        <p:spPr/>
        <p:txBody>
          <a:bodyPr/>
          <a:lstStyle/>
          <a:p>
            <a:r>
              <a:rPr lang="fr-FR"/>
              <a:t>Exemple de titre de document</a:t>
            </a:r>
          </a:p>
        </p:txBody>
      </p:sp>
      <p:sp>
        <p:nvSpPr>
          <p:cNvPr id="6" name="Espace réservé du numéro de diapositive 5"/>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e la date 4"/>
          <p:cNvSpPr>
            <a:spLocks noGrp="1"/>
          </p:cNvSpPr>
          <p:nvPr>
            <p:ph type="dt" sz="half" idx="10"/>
          </p:nvPr>
        </p:nvSpPr>
        <p:spPr/>
        <p:txBody>
          <a:bodyPr/>
          <a:lstStyle/>
          <a:p>
            <a:r>
              <a:rPr lang="fr-FR"/>
              <a:t>11/06/2015</a:t>
            </a:r>
          </a:p>
        </p:txBody>
      </p:sp>
      <p:sp>
        <p:nvSpPr>
          <p:cNvPr id="6" name="Espace réservé du pied de page 5"/>
          <p:cNvSpPr>
            <a:spLocks noGrp="1"/>
          </p:cNvSpPr>
          <p:nvPr>
            <p:ph type="ftr" sz="quarter" idx="11"/>
          </p:nvPr>
        </p:nvSpPr>
        <p:spPr/>
        <p:txBody>
          <a:bodyPr/>
          <a:lstStyle/>
          <a:p>
            <a:r>
              <a:rPr lang="fr-FR"/>
              <a:t>Exemple de titre de document</a:t>
            </a:r>
          </a:p>
        </p:txBody>
      </p:sp>
      <p:sp>
        <p:nvSpPr>
          <p:cNvPr id="7" name="Espace réservé du numéro de diapositive 6"/>
          <p:cNvSpPr>
            <a:spLocks noGrp="1"/>
          </p:cNvSpPr>
          <p:nvPr>
            <p:ph type="sldNum" sz="quarter" idx="12"/>
          </p:nvPr>
        </p:nvSpPr>
        <p:spPr/>
        <p:txBody>
          <a:bodyPr/>
          <a:lstStyle/>
          <a:p>
            <a:fld id="{82663D92-DE7E-4C34-B5AB-70BE7374E012}" type="slidenum">
              <a:rPr lang="fr-FR" smtClean="0"/>
              <a:pPr/>
              <a:t>‹N°›</a:t>
            </a:fld>
            <a:endParaRPr lang="fr-FR"/>
          </a:p>
        </p:txBody>
      </p:sp>
      <p:sp>
        <p:nvSpPr>
          <p:cNvPr id="9" name="Espace réservé du contenu 2"/>
          <p:cNvSpPr>
            <a:spLocks noGrp="1"/>
          </p:cNvSpPr>
          <p:nvPr>
            <p:ph sz="half" idx="14"/>
          </p:nvPr>
        </p:nvSpPr>
        <p:spPr>
          <a:xfrm>
            <a:off x="467544" y="1124744"/>
            <a:ext cx="8208912" cy="8948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p:txBody>
      </p:sp>
      <p:sp>
        <p:nvSpPr>
          <p:cNvPr id="13" name="Espace réservé du contenu 12"/>
          <p:cNvSpPr>
            <a:spLocks noGrp="1"/>
          </p:cNvSpPr>
          <p:nvPr>
            <p:ph sz="quarter" idx="15"/>
          </p:nvPr>
        </p:nvSpPr>
        <p:spPr>
          <a:xfrm>
            <a:off x="468312" y="2060451"/>
            <a:ext cx="3959671" cy="4392737"/>
          </a:xfrm>
        </p:spPr>
        <p:txBody>
          <a:bodyPr>
            <a:noAutofit/>
          </a:bodyPr>
          <a:lstStyle>
            <a:lvl1pPr>
              <a:defRPr sz="2000"/>
            </a:lvl1pPr>
            <a:lvl2pPr marL="0" indent="0">
              <a:defRPr sz="1800">
                <a:solidFill>
                  <a:schemeClr val="accent2"/>
                </a:solidFill>
              </a:defRPr>
            </a:lvl2pPr>
            <a:lvl3pPr marL="180975" indent="-180975">
              <a:defRPr sz="1600"/>
            </a:lvl3pPr>
            <a:lvl4pPr marL="361950" indent="-180975">
              <a:defRPr sz="1400"/>
            </a:lvl4pPr>
            <a:lvl5pPr marL="361950" indent="-180975">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7" name="Espace réservé du contenu 16"/>
          <p:cNvSpPr>
            <a:spLocks noGrp="1"/>
          </p:cNvSpPr>
          <p:nvPr>
            <p:ph sz="quarter" idx="17"/>
          </p:nvPr>
        </p:nvSpPr>
        <p:spPr>
          <a:xfrm>
            <a:off x="4716016" y="2064625"/>
            <a:ext cx="3960440" cy="4315935"/>
          </a:xfrm>
        </p:spPr>
        <p:txBody>
          <a:bodyPr>
            <a:noAutofit/>
          </a:bodyPr>
          <a:lstStyle>
            <a:lvl1pPr>
              <a:defRPr sz="2000"/>
            </a:lvl1pPr>
            <a:lvl2pPr marL="0" indent="0">
              <a:defRPr sz="1800">
                <a:solidFill>
                  <a:schemeClr val="accent2"/>
                </a:solidFill>
              </a:defRPr>
            </a:lvl2pPr>
            <a:lvl3pPr marL="180975" indent="-180975">
              <a:defRPr sz="1600"/>
            </a:lvl3pPr>
            <a:lvl4pPr marL="361950" indent="-180975">
              <a:defRPr sz="1400"/>
            </a:lvl4pPr>
            <a:lvl5pPr marL="361950" indent="-180975">
              <a:tabLst/>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ois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e la date 4"/>
          <p:cNvSpPr>
            <a:spLocks noGrp="1"/>
          </p:cNvSpPr>
          <p:nvPr>
            <p:ph type="dt" sz="half" idx="10"/>
          </p:nvPr>
        </p:nvSpPr>
        <p:spPr/>
        <p:txBody>
          <a:bodyPr/>
          <a:lstStyle/>
          <a:p>
            <a:r>
              <a:rPr lang="fr-FR"/>
              <a:t>11/06/2015</a:t>
            </a:r>
          </a:p>
        </p:txBody>
      </p:sp>
      <p:sp>
        <p:nvSpPr>
          <p:cNvPr id="6" name="Espace réservé du pied de page 5"/>
          <p:cNvSpPr>
            <a:spLocks noGrp="1"/>
          </p:cNvSpPr>
          <p:nvPr>
            <p:ph type="ftr" sz="quarter" idx="11"/>
          </p:nvPr>
        </p:nvSpPr>
        <p:spPr/>
        <p:txBody>
          <a:bodyPr/>
          <a:lstStyle/>
          <a:p>
            <a:r>
              <a:rPr lang="fr-FR"/>
              <a:t>Exemple de titre de document</a:t>
            </a:r>
          </a:p>
        </p:txBody>
      </p:sp>
      <p:sp>
        <p:nvSpPr>
          <p:cNvPr id="7" name="Espace réservé du numéro de diapositive 6"/>
          <p:cNvSpPr>
            <a:spLocks noGrp="1"/>
          </p:cNvSpPr>
          <p:nvPr>
            <p:ph type="sldNum" sz="quarter" idx="12"/>
          </p:nvPr>
        </p:nvSpPr>
        <p:spPr/>
        <p:txBody>
          <a:bodyPr/>
          <a:lstStyle/>
          <a:p>
            <a:fld id="{82663D92-DE7E-4C34-B5AB-70BE7374E012}" type="slidenum">
              <a:rPr lang="fr-FR" smtClean="0"/>
              <a:pPr/>
              <a:t>‹N°›</a:t>
            </a:fld>
            <a:endParaRPr lang="fr-FR"/>
          </a:p>
        </p:txBody>
      </p:sp>
      <p:sp>
        <p:nvSpPr>
          <p:cNvPr id="9" name="Espace réservé du contenu 2"/>
          <p:cNvSpPr>
            <a:spLocks noGrp="1"/>
          </p:cNvSpPr>
          <p:nvPr>
            <p:ph sz="half" idx="14"/>
          </p:nvPr>
        </p:nvSpPr>
        <p:spPr>
          <a:xfrm>
            <a:off x="467544" y="1124744"/>
            <a:ext cx="8208912" cy="8948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p:txBody>
      </p:sp>
      <p:sp>
        <p:nvSpPr>
          <p:cNvPr id="13" name="Espace réservé du contenu 12"/>
          <p:cNvSpPr>
            <a:spLocks noGrp="1"/>
          </p:cNvSpPr>
          <p:nvPr>
            <p:ph sz="quarter" idx="15"/>
          </p:nvPr>
        </p:nvSpPr>
        <p:spPr>
          <a:xfrm>
            <a:off x="468313" y="2060451"/>
            <a:ext cx="2664000" cy="4392737"/>
          </a:xfrm>
        </p:spPr>
        <p:txBody>
          <a:bodyPr>
            <a:noAutofit/>
          </a:bodyPr>
          <a:lstStyle>
            <a:lvl1pPr>
              <a:defRPr sz="2000"/>
            </a:lvl1pPr>
            <a:lvl2pPr marL="0" indent="0">
              <a:defRPr sz="1800">
                <a:solidFill>
                  <a:schemeClr val="accent2"/>
                </a:solidFill>
              </a:defRPr>
            </a:lvl2pPr>
            <a:lvl3pPr marL="180975" indent="-180975">
              <a:defRPr sz="1600"/>
            </a:lvl3pPr>
            <a:lvl4pPr marL="361950" indent="-180975">
              <a:defRPr sz="1400"/>
            </a:lvl4pPr>
            <a:lvl5pPr marL="361950" indent="-180975">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5" name="Espace réservé du contenu 14"/>
          <p:cNvSpPr>
            <a:spLocks noGrp="1"/>
          </p:cNvSpPr>
          <p:nvPr>
            <p:ph sz="quarter" idx="16"/>
          </p:nvPr>
        </p:nvSpPr>
        <p:spPr>
          <a:xfrm>
            <a:off x="3240384" y="2060848"/>
            <a:ext cx="2664000" cy="4392737"/>
          </a:xfrm>
        </p:spPr>
        <p:txBody>
          <a:bodyPr>
            <a:noAutofit/>
          </a:bodyPr>
          <a:lstStyle>
            <a:lvl1pPr>
              <a:defRPr sz="2000"/>
            </a:lvl1pPr>
            <a:lvl2pPr marL="0" indent="0">
              <a:defRPr sz="1800">
                <a:solidFill>
                  <a:schemeClr val="accent2"/>
                </a:solidFill>
              </a:defRPr>
            </a:lvl2pPr>
            <a:lvl3pPr marL="180975" indent="-180975">
              <a:defRPr sz="1600"/>
            </a:lvl3pPr>
            <a:lvl4pPr marL="361950" indent="-180975">
              <a:defRPr sz="1400"/>
            </a:lvl4pPr>
            <a:lvl5pPr marL="361950" indent="-180975">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7" name="Espace réservé du contenu 16"/>
          <p:cNvSpPr>
            <a:spLocks noGrp="1"/>
          </p:cNvSpPr>
          <p:nvPr>
            <p:ph sz="quarter" idx="17"/>
          </p:nvPr>
        </p:nvSpPr>
        <p:spPr>
          <a:xfrm>
            <a:off x="6012456" y="2064625"/>
            <a:ext cx="2664000" cy="4315935"/>
          </a:xfrm>
        </p:spPr>
        <p:txBody>
          <a:bodyPr>
            <a:noAutofit/>
          </a:bodyPr>
          <a:lstStyle>
            <a:lvl1pPr>
              <a:defRPr sz="2000"/>
            </a:lvl1pPr>
            <a:lvl2pPr marL="0" indent="0">
              <a:tabLst/>
              <a:defRPr sz="1800">
                <a:solidFill>
                  <a:schemeClr val="accent2"/>
                </a:solidFill>
              </a:defRPr>
            </a:lvl2pPr>
            <a:lvl3pPr marL="180975" indent="-180975">
              <a:defRPr sz="1600"/>
            </a:lvl3pPr>
            <a:lvl4pPr marL="361950" indent="-180975">
              <a:defRPr sz="1400"/>
            </a:lvl4pPr>
            <a:lvl5pPr marL="361950" indent="-180975">
              <a:tabLst/>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marL="0" indent="447675">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a:t>11/06/2015</a:t>
            </a:r>
          </a:p>
        </p:txBody>
      </p:sp>
      <p:sp>
        <p:nvSpPr>
          <p:cNvPr id="6" name="Espace réservé du pied de page 5"/>
          <p:cNvSpPr>
            <a:spLocks noGrp="1"/>
          </p:cNvSpPr>
          <p:nvPr>
            <p:ph type="ftr" sz="quarter" idx="11"/>
          </p:nvPr>
        </p:nvSpPr>
        <p:spPr/>
        <p:txBody>
          <a:bodyPr/>
          <a:lstStyle/>
          <a:p>
            <a:r>
              <a:rPr lang="fr-FR"/>
              <a:t>Exemple de titre de document</a:t>
            </a:r>
          </a:p>
        </p:txBody>
      </p:sp>
      <p:sp>
        <p:nvSpPr>
          <p:cNvPr id="7" name="Espace réservé du numéro de diapositive 6"/>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a:t>11/06/2015</a:t>
            </a:r>
          </a:p>
        </p:txBody>
      </p:sp>
      <p:sp>
        <p:nvSpPr>
          <p:cNvPr id="8" name="Espace réservé du pied de page 7"/>
          <p:cNvSpPr>
            <a:spLocks noGrp="1"/>
          </p:cNvSpPr>
          <p:nvPr>
            <p:ph type="ftr" sz="quarter" idx="11"/>
          </p:nvPr>
        </p:nvSpPr>
        <p:spPr/>
        <p:txBody>
          <a:bodyPr/>
          <a:lstStyle/>
          <a:p>
            <a:r>
              <a:rPr lang="fr-FR"/>
              <a:t>Exemple de titre de document</a:t>
            </a:r>
          </a:p>
        </p:txBody>
      </p:sp>
      <p:sp>
        <p:nvSpPr>
          <p:cNvPr id="9" name="Espace réservé du numéro de diapositive 8"/>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a:t>11/06/2015</a:t>
            </a:r>
          </a:p>
        </p:txBody>
      </p:sp>
      <p:sp>
        <p:nvSpPr>
          <p:cNvPr id="4" name="Espace réservé du pied de page 3"/>
          <p:cNvSpPr>
            <a:spLocks noGrp="1"/>
          </p:cNvSpPr>
          <p:nvPr>
            <p:ph type="ftr" sz="quarter" idx="11"/>
          </p:nvPr>
        </p:nvSpPr>
        <p:spPr/>
        <p:txBody>
          <a:bodyPr/>
          <a:lstStyle/>
          <a:p>
            <a:r>
              <a:rPr lang="fr-FR"/>
              <a:t>Exemple de titre de document</a:t>
            </a:r>
          </a:p>
        </p:txBody>
      </p:sp>
      <p:sp>
        <p:nvSpPr>
          <p:cNvPr id="5" name="Espace réservé du numéro de diapositive 4"/>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11/06/2015</a:t>
            </a:r>
          </a:p>
        </p:txBody>
      </p:sp>
      <p:sp>
        <p:nvSpPr>
          <p:cNvPr id="3" name="Espace réservé du pied de page 2"/>
          <p:cNvSpPr>
            <a:spLocks noGrp="1"/>
          </p:cNvSpPr>
          <p:nvPr>
            <p:ph type="ftr" sz="quarter" idx="11"/>
          </p:nvPr>
        </p:nvSpPr>
        <p:spPr/>
        <p:txBody>
          <a:bodyPr/>
          <a:lstStyle/>
          <a:p>
            <a:r>
              <a:rPr lang="fr-FR"/>
              <a:t>Exemple de titre de document</a:t>
            </a:r>
          </a:p>
        </p:txBody>
      </p:sp>
      <p:sp>
        <p:nvSpPr>
          <p:cNvPr id="4" name="Espace réservé du numéro de diapositive 3"/>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25538"/>
            <a:ext cx="3008313" cy="791294"/>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916832"/>
            <a:ext cx="3008313" cy="42093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r>
              <a:rPr lang="fr-FR"/>
              <a:t>11/06/2015</a:t>
            </a:r>
          </a:p>
        </p:txBody>
      </p:sp>
      <p:sp>
        <p:nvSpPr>
          <p:cNvPr id="6" name="Espace réservé du pied de page 5"/>
          <p:cNvSpPr>
            <a:spLocks noGrp="1"/>
          </p:cNvSpPr>
          <p:nvPr>
            <p:ph type="ftr" sz="quarter" idx="11"/>
          </p:nvPr>
        </p:nvSpPr>
        <p:spPr/>
        <p:txBody>
          <a:bodyPr/>
          <a:lstStyle/>
          <a:p>
            <a:r>
              <a:rPr lang="fr-FR"/>
              <a:t>Exemple de titre de document</a:t>
            </a:r>
          </a:p>
        </p:txBody>
      </p:sp>
      <p:sp>
        <p:nvSpPr>
          <p:cNvPr id="7" name="Espace réservé du numéro de diapositive 6"/>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r>
              <a:rPr lang="fr-FR"/>
              <a:t>11/06/2015</a:t>
            </a:r>
          </a:p>
        </p:txBody>
      </p:sp>
      <p:sp>
        <p:nvSpPr>
          <p:cNvPr id="6" name="Espace réservé du pied de page 5"/>
          <p:cNvSpPr>
            <a:spLocks noGrp="1"/>
          </p:cNvSpPr>
          <p:nvPr>
            <p:ph type="ftr" sz="quarter" idx="11"/>
          </p:nvPr>
        </p:nvSpPr>
        <p:spPr/>
        <p:txBody>
          <a:bodyPr/>
          <a:lstStyle/>
          <a:p>
            <a:r>
              <a:rPr lang="fr-FR"/>
              <a:t>Exemple de titre de document</a:t>
            </a:r>
          </a:p>
        </p:txBody>
      </p:sp>
      <p:sp>
        <p:nvSpPr>
          <p:cNvPr id="7" name="Espace réservé du numéro de diapositive 6"/>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11/06/2015</a:t>
            </a:r>
          </a:p>
        </p:txBody>
      </p:sp>
      <p:sp>
        <p:nvSpPr>
          <p:cNvPr id="5" name="Espace réservé du pied de page 4"/>
          <p:cNvSpPr>
            <a:spLocks noGrp="1"/>
          </p:cNvSpPr>
          <p:nvPr>
            <p:ph type="ftr" sz="quarter" idx="11"/>
          </p:nvPr>
        </p:nvSpPr>
        <p:spPr/>
        <p:txBody>
          <a:bodyPr/>
          <a:lstStyle/>
          <a:p>
            <a:r>
              <a:rPr lang="fr-FR"/>
              <a:t>Exemple de titre de document</a:t>
            </a:r>
          </a:p>
        </p:txBody>
      </p:sp>
      <p:sp>
        <p:nvSpPr>
          <p:cNvPr id="6" name="Espace réservé du numéro de diapositive 5"/>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11/06/2015</a:t>
            </a:r>
          </a:p>
        </p:txBody>
      </p:sp>
      <p:sp>
        <p:nvSpPr>
          <p:cNvPr id="5" name="Espace réservé du pied de page 4"/>
          <p:cNvSpPr>
            <a:spLocks noGrp="1"/>
          </p:cNvSpPr>
          <p:nvPr>
            <p:ph type="ftr" sz="quarter" idx="11"/>
          </p:nvPr>
        </p:nvSpPr>
        <p:spPr/>
        <p:txBody>
          <a:bodyPr/>
          <a:lstStyle/>
          <a:p>
            <a:r>
              <a:rPr lang="fr-FR"/>
              <a:t>Exemple de titre de document</a:t>
            </a:r>
          </a:p>
        </p:txBody>
      </p:sp>
      <p:sp>
        <p:nvSpPr>
          <p:cNvPr id="6" name="Espace réservé du numéro de diapositive 5"/>
          <p:cNvSpPr>
            <a:spLocks noGrp="1"/>
          </p:cNvSpPr>
          <p:nvPr>
            <p:ph type="sldNum" sz="quarter" idx="12"/>
          </p:nvPr>
        </p:nvSpPr>
        <p:spPr/>
        <p:txBody>
          <a:bodyPr/>
          <a:lstStyle/>
          <a:p>
            <a:fld id="{82663D92-DE7E-4C34-B5AB-70BE7374E012}" type="slidenum">
              <a:rPr lang="fr-FR" smtClean="0"/>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de fin">
    <p:spTree>
      <p:nvGrpSpPr>
        <p:cNvPr id="1" name=""/>
        <p:cNvGrpSpPr/>
        <p:nvPr/>
      </p:nvGrpSpPr>
      <p:grpSpPr>
        <a:xfrm>
          <a:off x="0" y="0"/>
          <a:ext cx="0" cy="0"/>
          <a:chOff x="0" y="0"/>
          <a:chExt cx="0" cy="0"/>
        </a:xfrm>
      </p:grpSpPr>
      <p:sp>
        <p:nvSpPr>
          <p:cNvPr id="12" name="Rectangle 11"/>
          <p:cNvSpPr/>
          <p:nvPr userDrawn="1"/>
        </p:nvSpPr>
        <p:spPr>
          <a:xfrm>
            <a:off x="0" y="0"/>
            <a:ext cx="1331640" cy="1412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userDrawn="1"/>
        </p:nvSpPr>
        <p:spPr>
          <a:xfrm>
            <a:off x="0" y="3429000"/>
            <a:ext cx="9144000" cy="3429000"/>
          </a:xfrm>
          <a:prstGeom prst="rect">
            <a:avLst/>
          </a:prstGeom>
          <a:gradFill>
            <a:gsLst>
              <a:gs pos="17000">
                <a:schemeClr val="bg1"/>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a:noFill/>
              </a:ln>
            </a:endParaRPr>
          </a:p>
        </p:txBody>
      </p:sp>
      <p:pic>
        <p:nvPicPr>
          <p:cNvPr id="10" name="Image 9" descr="Logo-CGLPL-RVB-030715.png"/>
          <p:cNvPicPr>
            <a:picLocks noChangeAspect="1"/>
          </p:cNvPicPr>
          <p:nvPr userDrawn="1"/>
        </p:nvPicPr>
        <p:blipFill>
          <a:blip r:embed="rId2" cstate="print"/>
          <a:stretch>
            <a:fillRect/>
          </a:stretch>
        </p:blipFill>
        <p:spPr>
          <a:xfrm>
            <a:off x="2807804" y="669798"/>
            <a:ext cx="3528392" cy="2759202"/>
          </a:xfrm>
          <a:prstGeom prst="rect">
            <a:avLst/>
          </a:prstGeom>
        </p:spPr>
      </p:pic>
      <p:sp>
        <p:nvSpPr>
          <p:cNvPr id="11" name="Rectangle 10"/>
          <p:cNvSpPr/>
          <p:nvPr userDrawn="1"/>
        </p:nvSpPr>
        <p:spPr>
          <a:xfrm>
            <a:off x="1899840" y="4725144"/>
            <a:ext cx="5344319" cy="1382579"/>
          </a:xfrm>
          <a:prstGeom prst="rect">
            <a:avLst/>
          </a:prstGeom>
        </p:spPr>
        <p:txBody>
          <a:bodyPr lIns="104287" tIns="52144" rIns="104287" bIns="52144">
            <a:spAutoFit/>
          </a:bodyPr>
          <a:lstStyle/>
          <a:p>
            <a:pPr algn="ctr"/>
            <a:r>
              <a:rPr lang="fr-FR" sz="2000" dirty="0">
                <a:solidFill>
                  <a:schemeClr val="accent1"/>
                </a:solidFill>
                <a:latin typeface="+mn-lt"/>
              </a:rPr>
              <a:t>16/18 quai de la Loire</a:t>
            </a:r>
            <a:br>
              <a:rPr lang="fr-FR" sz="2000" dirty="0">
                <a:solidFill>
                  <a:schemeClr val="accent1"/>
                </a:solidFill>
                <a:latin typeface="+mn-lt"/>
              </a:rPr>
            </a:br>
            <a:r>
              <a:rPr lang="fr-FR" sz="2000" dirty="0">
                <a:solidFill>
                  <a:schemeClr val="accent1"/>
                </a:solidFill>
                <a:latin typeface="+mn-lt"/>
              </a:rPr>
              <a:t>BP 10301</a:t>
            </a:r>
            <a:br>
              <a:rPr lang="fr-FR" sz="2000" dirty="0">
                <a:solidFill>
                  <a:schemeClr val="accent1"/>
                </a:solidFill>
                <a:latin typeface="+mn-lt"/>
              </a:rPr>
            </a:br>
            <a:r>
              <a:rPr lang="fr-FR" sz="2000" dirty="0">
                <a:solidFill>
                  <a:schemeClr val="accent1"/>
                </a:solidFill>
                <a:latin typeface="+mn-lt"/>
              </a:rPr>
              <a:t>75921 PARIS CEDEX 19</a:t>
            </a:r>
            <a:endParaRPr lang="fr-FR" sz="2000" dirty="0">
              <a:solidFill>
                <a:schemeClr val="accent1"/>
              </a:solidFill>
              <a:latin typeface="+mn-lt"/>
              <a:cs typeface="Century Gothic"/>
            </a:endParaRPr>
          </a:p>
          <a:p>
            <a:pPr algn="ctr"/>
            <a:r>
              <a:rPr lang="fr-FR" sz="2000" dirty="0">
                <a:solidFill>
                  <a:schemeClr val="bg1"/>
                </a:solidFill>
                <a:latin typeface="+mn-lt"/>
                <a:cs typeface="Century Gothic"/>
              </a:rPr>
              <a:t>www.cglpl.fr</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453336"/>
            <a:ext cx="9144000" cy="404664"/>
          </a:xfrm>
          <a:prstGeom prst="rect">
            <a:avLst/>
          </a:prstGeom>
          <a:gradFill>
            <a:gsLst>
              <a:gs pos="17000">
                <a:schemeClr val="bg1"/>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
        <p:nvSpPr>
          <p:cNvPr id="2" name="Espace réservé du titre 1"/>
          <p:cNvSpPr>
            <a:spLocks noGrp="1"/>
          </p:cNvSpPr>
          <p:nvPr>
            <p:ph type="title"/>
          </p:nvPr>
        </p:nvSpPr>
        <p:spPr>
          <a:xfrm>
            <a:off x="1187624" y="0"/>
            <a:ext cx="7499176" cy="1124744"/>
          </a:xfrm>
          <a:prstGeom prst="rect">
            <a:avLst/>
          </a:prstGeom>
        </p:spPr>
        <p:txBody>
          <a:bodyPr vert="horz" lIns="91440" tIns="45720" rIns="91440" bIns="45720" rtlCol="0" anchor="ctr">
            <a:normAutofit/>
          </a:bodyPr>
          <a:lstStyle/>
          <a:p>
            <a:r>
              <a:rPr lang="fr-FR" dirty="0"/>
              <a:t>Cliquez pour modifier le style du titre</a:t>
            </a:r>
          </a:p>
        </p:txBody>
      </p:sp>
      <p:sp>
        <p:nvSpPr>
          <p:cNvPr id="3" name="Espace réservé du texte 2"/>
          <p:cNvSpPr>
            <a:spLocks noGrp="1"/>
          </p:cNvSpPr>
          <p:nvPr>
            <p:ph type="body" idx="1"/>
          </p:nvPr>
        </p:nvSpPr>
        <p:spPr>
          <a:xfrm>
            <a:off x="457200" y="1124744"/>
            <a:ext cx="8229600" cy="5328592"/>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1187624" y="6487520"/>
            <a:ext cx="2133600" cy="365125"/>
          </a:xfrm>
          <a:prstGeom prst="rect">
            <a:avLst/>
          </a:prstGeom>
        </p:spPr>
        <p:txBody>
          <a:bodyPr vert="horz" lIns="91440" tIns="45720" rIns="91440" bIns="45720" rtlCol="0" anchor="ctr"/>
          <a:lstStyle>
            <a:lvl1pPr algn="l">
              <a:defRPr sz="1100">
                <a:solidFill>
                  <a:schemeClr val="accent1"/>
                </a:solidFill>
              </a:defRPr>
            </a:lvl1pPr>
          </a:lstStyle>
          <a:p>
            <a:r>
              <a:rPr lang="fr-FR"/>
              <a:t>11/06/2015</a:t>
            </a:r>
            <a:endParaRPr lang="fr-FR" dirty="0"/>
          </a:p>
        </p:txBody>
      </p:sp>
      <p:sp>
        <p:nvSpPr>
          <p:cNvPr id="5" name="Espace réservé du pied de page 4"/>
          <p:cNvSpPr>
            <a:spLocks noGrp="1"/>
          </p:cNvSpPr>
          <p:nvPr>
            <p:ph type="ftr" sz="quarter" idx="3"/>
          </p:nvPr>
        </p:nvSpPr>
        <p:spPr>
          <a:xfrm>
            <a:off x="3491880" y="6487520"/>
            <a:ext cx="2895600" cy="365125"/>
          </a:xfrm>
          <a:prstGeom prst="rect">
            <a:avLst/>
          </a:prstGeom>
        </p:spPr>
        <p:txBody>
          <a:bodyPr vert="horz" lIns="91440" tIns="45720" rIns="91440" bIns="45720" rtlCol="0" anchor="ctr"/>
          <a:lstStyle>
            <a:lvl1pPr algn="ctr">
              <a:defRPr sz="1100">
                <a:solidFill>
                  <a:schemeClr val="accent1"/>
                </a:solidFill>
              </a:defRPr>
            </a:lvl1pPr>
          </a:lstStyle>
          <a:p>
            <a:r>
              <a:rPr lang="fr-FR"/>
              <a:t>Exemple de titre de document</a:t>
            </a:r>
            <a:endParaRPr lang="fr-FR" dirty="0"/>
          </a:p>
        </p:txBody>
      </p:sp>
      <p:sp>
        <p:nvSpPr>
          <p:cNvPr id="6" name="Espace réservé du numéro de diapositive 5"/>
          <p:cNvSpPr>
            <a:spLocks noGrp="1"/>
          </p:cNvSpPr>
          <p:nvPr>
            <p:ph type="sldNum" sz="quarter" idx="4"/>
          </p:nvPr>
        </p:nvSpPr>
        <p:spPr>
          <a:xfrm>
            <a:off x="6553200" y="6487520"/>
            <a:ext cx="21336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82663D92-DE7E-4C34-B5AB-70BE7374E012}" type="slidenum">
              <a:rPr lang="fr-FR" smtClean="0">
                <a:solidFill>
                  <a:schemeClr val="accent1"/>
                </a:solidFill>
              </a:rPr>
              <a:pPr/>
              <a:t>‹N°›</a:t>
            </a:fld>
            <a:r>
              <a:rPr lang="fr-FR" dirty="0"/>
              <a:t> </a:t>
            </a:r>
          </a:p>
        </p:txBody>
      </p:sp>
      <p:pic>
        <p:nvPicPr>
          <p:cNvPr id="8" name="Image 7" descr="Logo-du-CGLPL-300x233.gif"/>
          <p:cNvPicPr>
            <a:picLocks noChangeAspect="1"/>
          </p:cNvPicPr>
          <p:nvPr/>
        </p:nvPicPr>
        <p:blipFill>
          <a:blip r:embed="rId16" cstate="print"/>
          <a:stretch>
            <a:fillRect/>
          </a:stretch>
        </p:blipFill>
        <p:spPr>
          <a:xfrm>
            <a:off x="0" y="0"/>
            <a:ext cx="996702" cy="7741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52" r:id="rId5"/>
    <p:sldLayoutId id="2147483661"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hdr="0"/>
  <p:txStyles>
    <p:titleStyle>
      <a:lvl1pPr algn="l" defTabSz="914400" rtl="0" eaLnBrk="1" latinLnBrk="0" hangingPunct="1">
        <a:spcBef>
          <a:spcPct val="0"/>
        </a:spcBef>
        <a:buNone/>
        <a:defRPr sz="3600" b="1" kern="1200">
          <a:solidFill>
            <a:schemeClr val="accent2"/>
          </a:solidFill>
          <a:latin typeface="+mn-lt"/>
          <a:ea typeface="Tahoma" pitchFamily="34" charset="0"/>
          <a:cs typeface="Tahoma" pitchFamily="34" charset="0"/>
        </a:defRPr>
      </a:lvl1pPr>
    </p:titleStyle>
    <p:bodyStyle>
      <a:lvl1pPr marL="0" indent="0" algn="l" defTabSz="914400" rtl="0" eaLnBrk="1" latinLnBrk="0" hangingPunct="1">
        <a:spcBef>
          <a:spcPts val="0"/>
        </a:spcBef>
        <a:spcAft>
          <a:spcPts val="400"/>
        </a:spcAft>
        <a:buFont typeface="Arial" pitchFamily="34" charset="0"/>
        <a:buNone/>
        <a:defRPr sz="2800" b="1" kern="1200">
          <a:solidFill>
            <a:schemeClr val="accent1"/>
          </a:solidFill>
          <a:latin typeface="+mn-lt"/>
          <a:ea typeface="+mn-ea"/>
          <a:cs typeface="+mn-cs"/>
        </a:defRPr>
      </a:lvl1pPr>
      <a:lvl2pPr marL="447675" indent="0" algn="l" defTabSz="914400" rtl="0" eaLnBrk="1" latinLnBrk="0" hangingPunct="1">
        <a:spcBef>
          <a:spcPts val="0"/>
        </a:spcBef>
        <a:spcAft>
          <a:spcPts val="400"/>
        </a:spcAft>
        <a:buFont typeface="Arial" pitchFamily="34" charset="0"/>
        <a:buNone/>
        <a:defRPr sz="2400" kern="1200">
          <a:solidFill>
            <a:schemeClr val="accent1"/>
          </a:solidFill>
          <a:latin typeface="+mn-lt"/>
          <a:ea typeface="+mn-ea"/>
          <a:cs typeface="+mn-cs"/>
        </a:defRPr>
      </a:lvl2pPr>
      <a:lvl3pPr marL="714375" indent="-266700" algn="l" defTabSz="914400" rtl="0" eaLnBrk="1" latinLnBrk="0" hangingPunct="1">
        <a:spcBef>
          <a:spcPts val="0"/>
        </a:spcBef>
        <a:spcAft>
          <a:spcPts val="400"/>
        </a:spcAft>
        <a:buClr>
          <a:schemeClr val="accent2"/>
        </a:buClr>
        <a:buFont typeface="Calibri" pitchFamily="34" charset="0"/>
        <a:buChar char="●"/>
        <a:defRPr sz="2000" kern="1200">
          <a:solidFill>
            <a:schemeClr val="tx1"/>
          </a:solidFill>
          <a:latin typeface="+mn-lt"/>
          <a:ea typeface="+mn-ea"/>
          <a:cs typeface="+mn-cs"/>
        </a:defRPr>
      </a:lvl3pPr>
      <a:lvl4pPr marL="1076325" indent="-361950" algn="l" defTabSz="914400" rtl="0" eaLnBrk="1" latinLnBrk="0" hangingPunct="1">
        <a:spcBef>
          <a:spcPts val="0"/>
        </a:spcBef>
        <a:spcAft>
          <a:spcPts val="400"/>
        </a:spcAft>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0"/>
        </a:spcBef>
        <a:spcAft>
          <a:spcPts val="400"/>
        </a:spcAft>
        <a:buFont typeface="Arial" pitchFamily="34" charset="0"/>
        <a:buChar char="»"/>
        <a:defRPr sz="2000" kern="1200">
          <a:solidFill>
            <a:schemeClr val="accent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r>
              <a:rPr lang="fr-FR" sz="3200" dirty="0"/>
              <a:t>Analyse des risques et psychiatrie</a:t>
            </a:r>
          </a:p>
        </p:txBody>
      </p:sp>
      <p:sp>
        <p:nvSpPr>
          <p:cNvPr id="5" name="Sous-titre 4"/>
          <p:cNvSpPr>
            <a:spLocks noGrp="1"/>
          </p:cNvSpPr>
          <p:nvPr>
            <p:ph type="subTitle" idx="1"/>
          </p:nvPr>
        </p:nvSpPr>
        <p:spPr/>
        <p:txBody>
          <a:bodyPr/>
          <a:lstStyle/>
          <a:p>
            <a:r>
              <a:rPr lang="fr-FR" dirty="0"/>
              <a:t>Lille 21 novembre 2019</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a:solidFill>
                  <a:srgbClr val="FF0066"/>
                </a:solidFill>
              </a:rPr>
              <a:t>Loi du 30 octobre 2007 instituant un Contrôleur général des lieux de privation de liberté</a:t>
            </a:r>
            <a:endParaRPr lang="fr-FR" sz="2800" dirty="0"/>
          </a:p>
        </p:txBody>
      </p:sp>
      <p:sp>
        <p:nvSpPr>
          <p:cNvPr id="4" name="Espace réservé de la date 3"/>
          <p:cNvSpPr>
            <a:spLocks noGrp="1"/>
          </p:cNvSpPr>
          <p:nvPr>
            <p:ph type="dt" sz="half" idx="10"/>
          </p:nvPr>
        </p:nvSpPr>
        <p:spPr/>
        <p:txBody>
          <a:bodyPr/>
          <a:lstStyle/>
          <a:p>
            <a:r>
              <a:rPr lang="fr-FR" dirty="0"/>
              <a:t>15/11/2019</a:t>
            </a:r>
          </a:p>
        </p:txBody>
      </p:sp>
      <p:sp>
        <p:nvSpPr>
          <p:cNvPr id="6" name="Espace réservé du pied de page 5"/>
          <p:cNvSpPr>
            <a:spLocks noGrp="1"/>
          </p:cNvSpPr>
          <p:nvPr>
            <p:ph type="ftr" sz="quarter" idx="11"/>
          </p:nvPr>
        </p:nvSpPr>
        <p:spPr/>
        <p:txBody>
          <a:bodyPr/>
          <a:lstStyle/>
          <a:p>
            <a:r>
              <a:rPr lang="fr-FR" dirty="0"/>
              <a:t>Analyse des risques et psychiatrie</a:t>
            </a:r>
          </a:p>
        </p:txBody>
      </p:sp>
      <p:sp>
        <p:nvSpPr>
          <p:cNvPr id="5" name="Espace réservé du numéro de diapositive 4"/>
          <p:cNvSpPr>
            <a:spLocks noGrp="1"/>
          </p:cNvSpPr>
          <p:nvPr>
            <p:ph type="sldNum" sz="quarter" idx="12"/>
          </p:nvPr>
        </p:nvSpPr>
        <p:spPr/>
        <p:txBody>
          <a:bodyPr/>
          <a:lstStyle/>
          <a:p>
            <a:fld id="{82663D92-DE7E-4C34-B5AB-70BE7374E012}" type="slidenum">
              <a:rPr lang="fr-FR" smtClean="0"/>
              <a:pPr/>
              <a:t>2</a:t>
            </a:fld>
            <a:r>
              <a:rPr lang="fr-FR"/>
              <a:t> </a:t>
            </a:r>
            <a:endParaRPr lang="fr-FR" dirty="0"/>
          </a:p>
        </p:txBody>
      </p:sp>
      <p:sp>
        <p:nvSpPr>
          <p:cNvPr id="7" name="Espace réservé du contenu 6"/>
          <p:cNvSpPr>
            <a:spLocks noGrp="1"/>
          </p:cNvSpPr>
          <p:nvPr>
            <p:ph sz="quarter" idx="15"/>
          </p:nvPr>
        </p:nvSpPr>
        <p:spPr>
          <a:xfrm>
            <a:off x="457200" y="1295400"/>
            <a:ext cx="3959671" cy="4392737"/>
          </a:xfrm>
        </p:spPr>
        <p:txBody>
          <a:bodyPr/>
          <a:lstStyle/>
          <a:p>
            <a:pPr algn="ctr"/>
            <a:r>
              <a:rPr lang="fr-FR" sz="1600" dirty="0">
                <a:solidFill>
                  <a:schemeClr val="accent1">
                    <a:lumMod val="75000"/>
                  </a:schemeClr>
                </a:solidFill>
              </a:rPr>
              <a:t>La prévention</a:t>
            </a:r>
          </a:p>
          <a:p>
            <a:r>
              <a:rPr lang="fr-FR" sz="1600" dirty="0">
                <a:solidFill>
                  <a:schemeClr val="accent1">
                    <a:lumMod val="75000"/>
                  </a:schemeClr>
                </a:solidFill>
              </a:rPr>
              <a:t>La mission</a:t>
            </a:r>
          </a:p>
          <a:p>
            <a:pPr marL="285750" lvl="1" indent="-285750" algn="just">
              <a:buFont typeface="Arial" panose="020B0604020202020204" pitchFamily="34" charset="0"/>
              <a:buChar char="•"/>
            </a:pPr>
            <a:r>
              <a:rPr lang="fr-FR" sz="1400" dirty="0">
                <a:solidFill>
                  <a:schemeClr val="accent1"/>
                </a:solidFill>
              </a:rPr>
              <a:t>Contrôler les conditions de prise en charge et de transfèrement des personnes privées de liberté pour s'assurer du respect de leurs droits fondamentaux</a:t>
            </a:r>
          </a:p>
          <a:p>
            <a:pPr lvl="1"/>
            <a:r>
              <a:rPr lang="fr-FR" sz="1600" b="1" dirty="0">
                <a:solidFill>
                  <a:schemeClr val="accent1">
                    <a:lumMod val="75000"/>
                  </a:schemeClr>
                </a:solidFill>
              </a:rPr>
              <a:t>Les méthodes</a:t>
            </a:r>
          </a:p>
          <a:p>
            <a:pPr marL="285750" lvl="1" indent="-285750" algn="just">
              <a:buFont typeface="Arial" panose="020B0604020202020204" pitchFamily="34" charset="0"/>
              <a:buChar char="•"/>
            </a:pPr>
            <a:r>
              <a:rPr lang="fr-FR" sz="1400" dirty="0">
                <a:solidFill>
                  <a:schemeClr val="accent1"/>
                </a:solidFill>
              </a:rPr>
              <a:t>Visiter tout lieu où des personnes sont privées de leur liberté par décision d'une autorité publique, ainsi que tout établissement de santé habilité à recevoir des patients hospitalisés sans leur consentement</a:t>
            </a:r>
          </a:p>
          <a:p>
            <a:pPr marL="285750" lvl="1" indent="-285750" algn="just">
              <a:buFont typeface="Arial" panose="020B0604020202020204" pitchFamily="34" charset="0"/>
              <a:buChar char="•"/>
            </a:pPr>
            <a:r>
              <a:rPr lang="fr-FR" sz="1400" dirty="0">
                <a:solidFill>
                  <a:schemeClr val="accent1"/>
                </a:solidFill>
              </a:rPr>
              <a:t>Faire connaître aux ministres intéressés ses observations</a:t>
            </a:r>
          </a:p>
          <a:p>
            <a:pPr marL="285750" lvl="1" indent="-285750" algn="just">
              <a:buFont typeface="Arial" panose="020B0604020202020204" pitchFamily="34" charset="0"/>
              <a:buChar char="•"/>
            </a:pPr>
            <a:r>
              <a:rPr lang="fr-FR" sz="1400" dirty="0">
                <a:solidFill>
                  <a:schemeClr val="accent1"/>
                </a:solidFill>
              </a:rPr>
              <a:t>Publier des recommandations en urgence en cas de violation grave des droits  et proposer au Gouvernement toute modification des dispositions législatives et réglementaires applicables.</a:t>
            </a:r>
          </a:p>
          <a:p>
            <a:pPr marL="285750" lvl="1" indent="-285750" algn="just">
              <a:buFont typeface="Arial" panose="020B0604020202020204" pitchFamily="34" charset="0"/>
              <a:buChar char="•"/>
            </a:pPr>
            <a:r>
              <a:rPr lang="fr-FR" sz="1400" dirty="0">
                <a:solidFill>
                  <a:schemeClr val="accent1"/>
                </a:solidFill>
              </a:rPr>
              <a:t>Enquêter sur tout signalement</a:t>
            </a:r>
          </a:p>
          <a:p>
            <a:pPr lvl="1"/>
            <a:endParaRPr lang="fr-FR" dirty="0">
              <a:solidFill>
                <a:schemeClr val="accent1"/>
              </a:solidFill>
            </a:endParaRPr>
          </a:p>
          <a:p>
            <a:endParaRPr lang="fr-FR" dirty="0"/>
          </a:p>
        </p:txBody>
      </p:sp>
      <p:sp>
        <p:nvSpPr>
          <p:cNvPr id="8" name="Espace réservé du contenu 7"/>
          <p:cNvSpPr>
            <a:spLocks noGrp="1"/>
          </p:cNvSpPr>
          <p:nvPr>
            <p:ph sz="quarter" idx="17"/>
          </p:nvPr>
        </p:nvSpPr>
        <p:spPr>
          <a:xfrm>
            <a:off x="4572000" y="1371600"/>
            <a:ext cx="3960440" cy="4315935"/>
          </a:xfrm>
        </p:spPr>
        <p:txBody>
          <a:bodyPr/>
          <a:lstStyle/>
          <a:p>
            <a:pPr algn="ctr"/>
            <a:r>
              <a:rPr lang="fr-FR" dirty="0">
                <a:solidFill>
                  <a:schemeClr val="accent1">
                    <a:lumMod val="75000"/>
                  </a:schemeClr>
                </a:solidFill>
              </a:rPr>
              <a:t>Une indépendance protégée</a:t>
            </a:r>
          </a:p>
          <a:p>
            <a:pPr lvl="1"/>
            <a:r>
              <a:rPr lang="fr-FR" sz="1600" b="1" dirty="0">
                <a:solidFill>
                  <a:schemeClr val="accent1">
                    <a:lumMod val="75000"/>
                  </a:schemeClr>
                </a:solidFill>
              </a:rPr>
              <a:t>L’institution</a:t>
            </a:r>
          </a:p>
          <a:p>
            <a:pPr marL="285750" lvl="1" indent="-285750" algn="just">
              <a:buFont typeface="Arial" panose="020B0604020202020204" pitchFamily="34" charset="0"/>
              <a:buChar char="•"/>
            </a:pPr>
            <a:r>
              <a:rPr lang="fr-FR" sz="1400" dirty="0">
                <a:solidFill>
                  <a:schemeClr val="accent1"/>
                </a:solidFill>
              </a:rPr>
              <a:t>Le CGLPL ne reçoit instruction d'aucune autorité</a:t>
            </a:r>
          </a:p>
          <a:p>
            <a:pPr marL="285750" lvl="1" indent="-285750" algn="just">
              <a:buFont typeface="Arial" panose="020B0604020202020204" pitchFamily="34" charset="0"/>
              <a:buChar char="•"/>
            </a:pPr>
            <a:r>
              <a:rPr lang="fr-FR" sz="1400" dirty="0">
                <a:solidFill>
                  <a:schemeClr val="accent1"/>
                </a:solidFill>
              </a:rPr>
              <a:t>Est nommé par le Président de la République après avis du Parlement pour un mandat non révocable et non renouvelable</a:t>
            </a:r>
          </a:p>
          <a:p>
            <a:pPr marL="285750" lvl="1" indent="-285750" algn="just">
              <a:buFont typeface="Arial" panose="020B0604020202020204" pitchFamily="34" charset="0"/>
              <a:buChar char="•"/>
            </a:pPr>
            <a:r>
              <a:rPr lang="fr-FR" sz="1400" dirty="0">
                <a:solidFill>
                  <a:schemeClr val="accent1"/>
                </a:solidFill>
              </a:rPr>
              <a:t>Il tient directement ses moyens du Parlement et choisit librement ses collaborateurs</a:t>
            </a:r>
          </a:p>
          <a:p>
            <a:pPr marL="285750" lvl="1" indent="-285750" algn="just">
              <a:buFont typeface="Arial" panose="020B0604020202020204" pitchFamily="34" charset="0"/>
              <a:buChar char="•"/>
            </a:pPr>
            <a:r>
              <a:rPr lang="fr-FR" sz="1400" dirty="0">
                <a:solidFill>
                  <a:schemeClr val="accent1"/>
                </a:solidFill>
              </a:rPr>
              <a:t>Tous ses travaux (rapports, avis ou recommandations) sont  rendus publics</a:t>
            </a:r>
          </a:p>
          <a:p>
            <a:pPr marL="285750" lvl="1" indent="-285750" algn="just">
              <a:buFont typeface="Arial" panose="020B0604020202020204" pitchFamily="34" charset="0"/>
              <a:buChar char="•"/>
            </a:pPr>
            <a:r>
              <a:rPr lang="fr-FR" sz="1400" dirty="0">
                <a:solidFill>
                  <a:schemeClr val="accent1"/>
                </a:solidFill>
              </a:rPr>
              <a:t>Il reste en relation directe avec les instances internationales auprès desquelles la France s’est engagée</a:t>
            </a:r>
          </a:p>
          <a:p>
            <a:pPr lvl="1"/>
            <a:r>
              <a:rPr lang="fr-FR" sz="1600" b="1" dirty="0">
                <a:solidFill>
                  <a:schemeClr val="accent1">
                    <a:lumMod val="75000"/>
                  </a:schemeClr>
                </a:solidFill>
              </a:rPr>
              <a:t>Les sources d’information</a:t>
            </a:r>
          </a:p>
          <a:p>
            <a:pPr lvl="1"/>
            <a:r>
              <a:rPr lang="fr-FR" sz="1400" dirty="0">
                <a:solidFill>
                  <a:schemeClr val="accent1"/>
                </a:solidFill>
              </a:rPr>
              <a:t>Des sanctions sont prévues pour </a:t>
            </a:r>
          </a:p>
          <a:p>
            <a:pPr marL="285750" lvl="1" indent="-285750">
              <a:buFont typeface="Arial" panose="020B0604020202020204" pitchFamily="34" charset="0"/>
              <a:buChar char="•"/>
            </a:pPr>
            <a:r>
              <a:rPr lang="fr-FR" sz="1400" dirty="0">
                <a:solidFill>
                  <a:schemeClr val="accent1"/>
                </a:solidFill>
              </a:rPr>
              <a:t>Obstruction</a:t>
            </a:r>
          </a:p>
          <a:p>
            <a:pPr marL="285750" lvl="1" indent="-285750">
              <a:buFont typeface="Arial" panose="020B0604020202020204" pitchFamily="34" charset="0"/>
              <a:buChar char="•"/>
            </a:pPr>
            <a:r>
              <a:rPr lang="fr-FR" sz="1400" dirty="0">
                <a:solidFill>
                  <a:schemeClr val="accent1"/>
                </a:solidFill>
              </a:rPr>
              <a:t>Représailles</a:t>
            </a:r>
          </a:p>
          <a:p>
            <a:pPr lvl="1"/>
            <a:endParaRPr lang="fr-FR" sz="16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C341A44-904F-4044-9027-51955FB86CAB}"/>
              </a:ext>
            </a:extLst>
          </p:cNvPr>
          <p:cNvSpPr>
            <a:spLocks noGrp="1"/>
          </p:cNvSpPr>
          <p:nvPr>
            <p:ph type="title"/>
          </p:nvPr>
        </p:nvSpPr>
        <p:spPr/>
        <p:txBody>
          <a:bodyPr/>
          <a:lstStyle/>
          <a:p>
            <a:r>
              <a:rPr lang="fr-FR" dirty="0"/>
              <a:t>Les droits fondamentaux</a:t>
            </a:r>
          </a:p>
        </p:txBody>
      </p:sp>
      <p:sp>
        <p:nvSpPr>
          <p:cNvPr id="8" name="Espace réservé du contenu 7">
            <a:extLst>
              <a:ext uri="{FF2B5EF4-FFF2-40B4-BE49-F238E27FC236}">
                <a16:creationId xmlns:a16="http://schemas.microsoft.com/office/drawing/2014/main" xmlns="" id="{B4F32D24-9DEE-4C5E-B99C-A1F398A4C5DA}"/>
              </a:ext>
            </a:extLst>
          </p:cNvPr>
          <p:cNvSpPr>
            <a:spLocks noGrp="1"/>
          </p:cNvSpPr>
          <p:nvPr>
            <p:ph sz="half" idx="1"/>
          </p:nvPr>
        </p:nvSpPr>
        <p:spPr>
          <a:xfrm>
            <a:off x="323528" y="1556470"/>
            <a:ext cx="4038600" cy="4525963"/>
          </a:xfrm>
        </p:spPr>
        <p:txBody>
          <a:bodyPr>
            <a:noAutofit/>
          </a:bodyPr>
          <a:lstStyle/>
          <a:p>
            <a:pPr lvl="1" indent="0">
              <a:spcBef>
                <a:spcPts val="600"/>
              </a:spcBef>
              <a:tabLst>
                <a:tab pos="542925" algn="l"/>
              </a:tabLst>
            </a:pPr>
            <a:r>
              <a:rPr lang="fr-FR" sz="1400" dirty="0">
                <a:solidFill>
                  <a:srgbClr val="D90043"/>
                </a:solidFill>
              </a:rPr>
              <a:t>Ni liste ni définition a priori</a:t>
            </a:r>
          </a:p>
          <a:p>
            <a:pPr lvl="1" indent="0">
              <a:tabLst>
                <a:tab pos="542925" algn="l"/>
              </a:tabLst>
            </a:pPr>
            <a:r>
              <a:rPr lang="fr-FR" sz="1400" i="1" dirty="0"/>
              <a:t>« On reconnait le bonheur au bruit qu’il fait quand il s’en va »</a:t>
            </a:r>
          </a:p>
          <a:p>
            <a:pPr lvl="1" indent="0">
              <a:tabLst>
                <a:tab pos="542925" algn="l"/>
              </a:tabLst>
            </a:pPr>
            <a:r>
              <a:rPr lang="fr-FR" sz="1400" dirty="0"/>
              <a:t>Les droits qui, lorsqu’ils sont méconnus, portent atteinte à </a:t>
            </a:r>
          </a:p>
          <a:p>
            <a:pPr marL="285750" lvl="1" indent="-285750">
              <a:buFont typeface="Arial" panose="020B0604020202020204" pitchFamily="34" charset="0"/>
              <a:buChar char="•"/>
              <a:tabLst>
                <a:tab pos="542925" algn="l"/>
              </a:tabLst>
            </a:pPr>
            <a:r>
              <a:rPr lang="fr-FR" sz="1400" dirty="0"/>
              <a:t>la dignité de la personne, </a:t>
            </a:r>
          </a:p>
          <a:p>
            <a:pPr marL="285750" lvl="1" indent="-285750">
              <a:buFont typeface="Arial" panose="020B0604020202020204" pitchFamily="34" charset="0"/>
              <a:buChar char="•"/>
              <a:tabLst>
                <a:tab pos="542925" algn="l"/>
              </a:tabLst>
            </a:pPr>
            <a:r>
              <a:rPr lang="fr-FR" sz="1400" dirty="0"/>
              <a:t>sa personnalité, </a:t>
            </a:r>
          </a:p>
          <a:p>
            <a:pPr marL="285750" lvl="1" indent="-285750">
              <a:buFont typeface="Arial" panose="020B0604020202020204" pitchFamily="34" charset="0"/>
              <a:buChar char="•"/>
              <a:tabLst>
                <a:tab pos="542925" algn="l"/>
              </a:tabLst>
            </a:pPr>
            <a:r>
              <a:rPr lang="fr-FR" sz="1400" dirty="0"/>
              <a:t>Ses liens sociaux</a:t>
            </a:r>
          </a:p>
          <a:p>
            <a:pPr lvl="1" indent="0">
              <a:spcBef>
                <a:spcPts val="600"/>
              </a:spcBef>
            </a:pPr>
            <a:r>
              <a:rPr lang="fr-FR" sz="1400" dirty="0">
                <a:solidFill>
                  <a:srgbClr val="D90043"/>
                </a:solidFill>
              </a:rPr>
              <a:t>Trois catégories de sources</a:t>
            </a:r>
          </a:p>
          <a:p>
            <a:pPr marL="285750" lvl="1" indent="-285750">
              <a:buFont typeface="Arial" panose="020B0604020202020204" pitchFamily="34" charset="0"/>
              <a:buChar char="•"/>
              <a:tabLst>
                <a:tab pos="542925" algn="l"/>
              </a:tabLst>
            </a:pPr>
            <a:r>
              <a:rPr lang="fr-FR" sz="1400" dirty="0"/>
              <a:t>Le droit positif</a:t>
            </a:r>
          </a:p>
          <a:p>
            <a:pPr marL="285750" lvl="1" indent="-285750">
              <a:buFont typeface="Arial" panose="020B0604020202020204" pitchFamily="34" charset="0"/>
              <a:buChar char="•"/>
              <a:tabLst>
                <a:tab pos="542925" algn="l"/>
              </a:tabLst>
            </a:pPr>
            <a:r>
              <a:rPr lang="fr-FR" sz="1400" dirty="0"/>
              <a:t>Le droit souple</a:t>
            </a:r>
          </a:p>
          <a:p>
            <a:pPr marL="285750" lvl="1" indent="-285750">
              <a:buFont typeface="Arial" panose="020B0604020202020204" pitchFamily="34" charset="0"/>
              <a:buChar char="•"/>
              <a:tabLst>
                <a:tab pos="542925" algn="l"/>
              </a:tabLst>
            </a:pPr>
            <a:r>
              <a:rPr lang="fr-FR" sz="1400" dirty="0"/>
              <a:t>La doctrine du CGLPL</a:t>
            </a:r>
            <a:endParaRPr lang="fr-FR" sz="1400" dirty="0">
              <a:solidFill>
                <a:srgbClr val="D90043"/>
              </a:solidFill>
            </a:endParaRPr>
          </a:p>
          <a:p>
            <a:pPr lvl="1" indent="0">
              <a:spcBef>
                <a:spcPts val="600"/>
              </a:spcBef>
            </a:pPr>
            <a:r>
              <a:rPr lang="fr-FR" sz="1400" dirty="0">
                <a:solidFill>
                  <a:srgbClr val="D90043"/>
                </a:solidFill>
              </a:rPr>
              <a:t>Les conditions d’effectivité</a:t>
            </a:r>
          </a:p>
          <a:p>
            <a:pPr lvl="1" indent="0">
              <a:tabLst>
                <a:tab pos="542925" algn="l"/>
              </a:tabLst>
            </a:pPr>
            <a:r>
              <a:rPr lang="fr-FR" sz="1400" dirty="0"/>
              <a:t>Les DF ne peuvent être limités que par la loi ou une décision de justice (exceptionnellement médicale)</a:t>
            </a:r>
          </a:p>
          <a:p>
            <a:pPr lvl="1" indent="0">
              <a:tabLst>
                <a:tab pos="542925" algn="l"/>
              </a:tabLst>
            </a:pPr>
            <a:r>
              <a:rPr lang="fr-FR" sz="1400" dirty="0"/>
              <a:t>On ne peut limiter un DF pour des raisons de moyens ou d’organisation</a:t>
            </a:r>
          </a:p>
          <a:p>
            <a:pPr lvl="1" indent="0">
              <a:tabLst>
                <a:tab pos="542925" algn="l"/>
              </a:tabLst>
            </a:pPr>
            <a:r>
              <a:rPr lang="fr-FR" sz="1400" dirty="0"/>
              <a:t>L’administration est gardienne de l’effectivité des droits fondamentaux</a:t>
            </a:r>
          </a:p>
          <a:p>
            <a:pPr marL="285750" indent="-285750">
              <a:buFont typeface="Arial" panose="020B0604020202020204" pitchFamily="34" charset="0"/>
              <a:buChar char="•"/>
            </a:pPr>
            <a:endParaRPr lang="fr-FR" sz="500" dirty="0"/>
          </a:p>
        </p:txBody>
      </p:sp>
      <p:sp>
        <p:nvSpPr>
          <p:cNvPr id="11" name="Espace réservé du contenu 10">
            <a:extLst>
              <a:ext uri="{FF2B5EF4-FFF2-40B4-BE49-F238E27FC236}">
                <a16:creationId xmlns:a16="http://schemas.microsoft.com/office/drawing/2014/main" xmlns="" id="{68C67593-3826-44DE-8DD5-508DBDC37FBD}"/>
              </a:ext>
            </a:extLst>
          </p:cNvPr>
          <p:cNvSpPr>
            <a:spLocks noGrp="1"/>
          </p:cNvSpPr>
          <p:nvPr>
            <p:ph sz="half" idx="2"/>
          </p:nvPr>
        </p:nvSpPr>
        <p:spPr>
          <a:xfrm>
            <a:off x="4256832" y="1556470"/>
            <a:ext cx="4038600" cy="4525963"/>
          </a:xfrm>
        </p:spPr>
        <p:txBody>
          <a:bodyPr>
            <a:normAutofit fontScale="92500" lnSpcReduction="20000"/>
          </a:bodyPr>
          <a:lstStyle/>
          <a:p>
            <a:pPr marL="0" lvl="1">
              <a:spcBef>
                <a:spcPts val="600"/>
              </a:spcBef>
            </a:pPr>
            <a:r>
              <a:rPr lang="fr-FR" sz="1600" dirty="0">
                <a:solidFill>
                  <a:srgbClr val="D90043"/>
                </a:solidFill>
              </a:rPr>
              <a:t>Des droits universels</a:t>
            </a:r>
          </a:p>
          <a:p>
            <a:pPr marL="0" lvl="1">
              <a:tabLst>
                <a:tab pos="542925" algn="l"/>
              </a:tabLst>
            </a:pPr>
            <a:r>
              <a:rPr lang="fr-FR" sz="1600" dirty="0"/>
              <a:t>DDHC de 1789</a:t>
            </a:r>
          </a:p>
          <a:p>
            <a:pPr marL="0" lvl="1">
              <a:tabLst>
                <a:tab pos="542925" algn="l"/>
              </a:tabLst>
            </a:pPr>
            <a:r>
              <a:rPr lang="fr-FR" sz="1600" dirty="0"/>
              <a:t>Nombreux textes internationaux</a:t>
            </a:r>
          </a:p>
          <a:p>
            <a:pPr marL="285750" lvl="1" indent="-285750">
              <a:buFont typeface="Arial" panose="020B0604020202020204" pitchFamily="34" charset="0"/>
              <a:buChar char="•"/>
              <a:tabLst>
                <a:tab pos="542925" algn="l"/>
              </a:tabLst>
            </a:pPr>
            <a:r>
              <a:rPr lang="fr-FR" sz="1600" dirty="0"/>
              <a:t>De porté générale</a:t>
            </a:r>
          </a:p>
          <a:p>
            <a:pPr marL="285750" lvl="1" indent="-285750">
              <a:buFont typeface="Arial" panose="020B0604020202020204" pitchFamily="34" charset="0"/>
              <a:buChar char="•"/>
              <a:tabLst>
                <a:tab pos="542925" algn="l"/>
              </a:tabLst>
            </a:pPr>
            <a:r>
              <a:rPr lang="fr-FR" sz="1600" dirty="0"/>
              <a:t>Visant des catégories particulières (femmes, mineurs, personnes handicapés, etc.)</a:t>
            </a:r>
          </a:p>
          <a:p>
            <a:pPr marL="0" lvl="1">
              <a:tabLst>
                <a:tab pos="542925" algn="l"/>
              </a:tabLst>
            </a:pPr>
            <a:r>
              <a:rPr lang="fr-FR" sz="1600" dirty="0"/>
              <a:t>Des conditions d’exercice adaptées à la privation de liberté</a:t>
            </a:r>
            <a:endParaRPr lang="fr-FR" sz="1100" dirty="0"/>
          </a:p>
          <a:p>
            <a:pPr marL="0" lvl="1">
              <a:spcBef>
                <a:spcPts val="600"/>
              </a:spcBef>
            </a:pPr>
            <a:r>
              <a:rPr lang="fr-FR" sz="1600" dirty="0">
                <a:solidFill>
                  <a:srgbClr val="D90043"/>
                </a:solidFill>
              </a:rPr>
              <a:t>Des droits liés à la privation de liberté</a:t>
            </a:r>
          </a:p>
          <a:p>
            <a:pPr marL="0" lvl="1">
              <a:tabLst>
                <a:tab pos="542925" algn="l"/>
              </a:tabLst>
            </a:pPr>
            <a:r>
              <a:rPr lang="fr-FR" sz="1600" dirty="0"/>
              <a:t>Souvent issus du droit positif français (CPP, CSP, CESEDA, etc.)</a:t>
            </a:r>
          </a:p>
          <a:p>
            <a:pPr marL="0" lvl="1">
              <a:tabLst>
                <a:tab pos="542925" algn="l"/>
              </a:tabLst>
            </a:pPr>
            <a:r>
              <a:rPr lang="fr-FR" sz="1600" dirty="0"/>
              <a:t>Des normes internationales de droit souple (Mandela </a:t>
            </a:r>
            <a:r>
              <a:rPr lang="fr-FR" sz="1600" dirty="0" err="1"/>
              <a:t>rules</a:t>
            </a:r>
            <a:r>
              <a:rPr lang="fr-FR" sz="1600" dirty="0"/>
              <a:t>, RPE)</a:t>
            </a:r>
          </a:p>
          <a:p>
            <a:pPr marL="0" lvl="1">
              <a:spcBef>
                <a:spcPts val="600"/>
              </a:spcBef>
            </a:pPr>
            <a:r>
              <a:rPr lang="fr-FR" sz="1600" dirty="0">
                <a:solidFill>
                  <a:srgbClr val="D90043"/>
                </a:solidFill>
              </a:rPr>
              <a:t>Les droits de tous dont la privation de liberté menace l’effectivité</a:t>
            </a:r>
          </a:p>
          <a:p>
            <a:pPr marL="0" lvl="1">
              <a:tabLst>
                <a:tab pos="542925" algn="l"/>
              </a:tabLst>
            </a:pPr>
            <a:r>
              <a:rPr lang="fr-FR" sz="1600" dirty="0"/>
              <a:t>Tout le corpus juridique français (code civil, code de commerce, droit de vote, etc.)</a:t>
            </a:r>
          </a:p>
          <a:p>
            <a:pPr marL="0" lvl="1">
              <a:tabLst>
                <a:tab pos="542925" algn="l"/>
              </a:tabLst>
            </a:pPr>
            <a:r>
              <a:rPr lang="fr-FR" sz="1600" dirty="0"/>
              <a:t>Une personne privée de liberté jouit de tous ses droits sauf ceux dont elle est expressément privée</a:t>
            </a:r>
          </a:p>
        </p:txBody>
      </p:sp>
      <p:sp>
        <p:nvSpPr>
          <p:cNvPr id="4" name="Espace réservé de la date 3">
            <a:extLst>
              <a:ext uri="{FF2B5EF4-FFF2-40B4-BE49-F238E27FC236}">
                <a16:creationId xmlns:a16="http://schemas.microsoft.com/office/drawing/2014/main" xmlns="" id="{17CCF1B6-60F4-48FC-9E1E-1C60A56BD897}"/>
              </a:ext>
            </a:extLst>
          </p:cNvPr>
          <p:cNvSpPr>
            <a:spLocks noGrp="1"/>
          </p:cNvSpPr>
          <p:nvPr>
            <p:ph type="dt" sz="half" idx="10"/>
          </p:nvPr>
        </p:nvSpPr>
        <p:spPr/>
        <p:txBody>
          <a:bodyPr/>
          <a:lstStyle/>
          <a:p>
            <a:fld id="{6C0548E0-646F-CF4B-905F-421D20C95502}" type="datetime1">
              <a:rPr lang="fr-FR" smtClean="0"/>
              <a:pPr/>
              <a:t>21/11/2019</a:t>
            </a:fld>
            <a:endParaRPr lang="fr-FR"/>
          </a:p>
        </p:txBody>
      </p:sp>
      <p:sp>
        <p:nvSpPr>
          <p:cNvPr id="6" name="Espace réservé du pied de page 5">
            <a:extLst>
              <a:ext uri="{FF2B5EF4-FFF2-40B4-BE49-F238E27FC236}">
                <a16:creationId xmlns:a16="http://schemas.microsoft.com/office/drawing/2014/main" xmlns="" id="{F9EC911E-1079-429A-83CF-06DB651EAB8B}"/>
              </a:ext>
            </a:extLst>
          </p:cNvPr>
          <p:cNvSpPr>
            <a:spLocks noGrp="1"/>
          </p:cNvSpPr>
          <p:nvPr>
            <p:ph type="ftr" sz="quarter" idx="11"/>
          </p:nvPr>
        </p:nvSpPr>
        <p:spPr/>
        <p:txBody>
          <a:bodyPr/>
          <a:lstStyle/>
          <a:p>
            <a:r>
              <a:rPr lang="fr-FR" dirty="0"/>
              <a:t>Analyse des risques et psychiatrie</a:t>
            </a:r>
          </a:p>
        </p:txBody>
      </p:sp>
      <p:sp>
        <p:nvSpPr>
          <p:cNvPr id="5" name="Espace réservé du numéro de diapositive 4">
            <a:extLst>
              <a:ext uri="{FF2B5EF4-FFF2-40B4-BE49-F238E27FC236}">
                <a16:creationId xmlns:a16="http://schemas.microsoft.com/office/drawing/2014/main" xmlns="" id="{CF46D93D-CFCC-434B-A1AB-CEB87E8CB41C}"/>
              </a:ext>
            </a:extLst>
          </p:cNvPr>
          <p:cNvSpPr>
            <a:spLocks noGrp="1"/>
          </p:cNvSpPr>
          <p:nvPr>
            <p:ph type="sldNum" sz="quarter" idx="12"/>
          </p:nvPr>
        </p:nvSpPr>
        <p:spPr/>
        <p:txBody>
          <a:bodyPr/>
          <a:lstStyle/>
          <a:p>
            <a:fld id="{82663D92-DE7E-4C34-B5AB-70BE7374E012}" type="slidenum">
              <a:rPr lang="fr-FR" smtClean="0"/>
              <a:pPr/>
              <a:t>3</a:t>
            </a:fld>
            <a:r>
              <a:rPr lang="fr-FR"/>
              <a:t> </a:t>
            </a:r>
            <a:endParaRPr lang="fr-FR" dirty="0"/>
          </a:p>
        </p:txBody>
      </p:sp>
    </p:spTree>
    <p:extLst>
      <p:ext uri="{BB962C8B-B14F-4D97-AF65-F5344CB8AC3E}">
        <p14:creationId xmlns:p14="http://schemas.microsoft.com/office/powerpoint/2010/main" val="504228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85EC500-C519-456F-B023-5AE86C70A7B4}"/>
              </a:ext>
            </a:extLst>
          </p:cNvPr>
          <p:cNvSpPr>
            <a:spLocks noGrp="1"/>
          </p:cNvSpPr>
          <p:nvPr>
            <p:ph type="title"/>
          </p:nvPr>
        </p:nvSpPr>
        <p:spPr/>
        <p:txBody>
          <a:bodyPr/>
          <a:lstStyle/>
          <a:p>
            <a:r>
              <a:rPr lang="fr-FR" dirty="0"/>
              <a:t>Le CGLPL et la psychiatrie</a:t>
            </a:r>
          </a:p>
        </p:txBody>
      </p:sp>
      <p:sp>
        <p:nvSpPr>
          <p:cNvPr id="8" name="Espace réservé du contenu 7">
            <a:extLst>
              <a:ext uri="{FF2B5EF4-FFF2-40B4-BE49-F238E27FC236}">
                <a16:creationId xmlns:a16="http://schemas.microsoft.com/office/drawing/2014/main" xmlns="" id="{2A017C32-9999-48FC-BFA8-FF2393703EFF}"/>
              </a:ext>
            </a:extLst>
          </p:cNvPr>
          <p:cNvSpPr>
            <a:spLocks noGrp="1"/>
          </p:cNvSpPr>
          <p:nvPr>
            <p:ph idx="1"/>
          </p:nvPr>
        </p:nvSpPr>
        <p:spPr/>
        <p:txBody>
          <a:bodyPr>
            <a:normAutofit fontScale="62500" lnSpcReduction="20000"/>
          </a:bodyPr>
          <a:lstStyle/>
          <a:p>
            <a:r>
              <a:rPr lang="fr-FR" dirty="0"/>
              <a:t>Compétence fondée sur la notion de soins sans consentement</a:t>
            </a:r>
          </a:p>
          <a:p>
            <a:pPr>
              <a:spcBef>
                <a:spcPts val="1200"/>
              </a:spcBef>
            </a:pPr>
            <a:r>
              <a:rPr lang="fr-FR" dirty="0"/>
              <a:t>Priorité du mandat d’Adeline Hazan</a:t>
            </a:r>
          </a:p>
          <a:p>
            <a:pPr marL="457200" indent="-457200">
              <a:buFont typeface="Arial" panose="020B0604020202020204" pitchFamily="34" charset="0"/>
              <a:buChar char="•"/>
            </a:pPr>
            <a:r>
              <a:rPr lang="fr-FR" dirty="0"/>
              <a:t>Visite de tous les CHS</a:t>
            </a:r>
          </a:p>
          <a:p>
            <a:pPr marL="457200" indent="-457200">
              <a:buFont typeface="Arial" panose="020B0604020202020204" pitchFamily="34" charset="0"/>
              <a:buChar char="•"/>
            </a:pPr>
            <a:r>
              <a:rPr lang="fr-FR" dirty="0"/>
              <a:t>Rapports</a:t>
            </a:r>
          </a:p>
          <a:p>
            <a:pPr marL="904875" lvl="1" indent="-457200">
              <a:buFont typeface="Arial" panose="020B0604020202020204" pitchFamily="34" charset="0"/>
              <a:buChar char="•"/>
            </a:pPr>
            <a:r>
              <a:rPr lang="fr-FR" dirty="0"/>
              <a:t>Isolement et contention</a:t>
            </a:r>
          </a:p>
          <a:p>
            <a:pPr marL="904875" lvl="1" indent="-457200">
              <a:buFont typeface="Arial" panose="020B0604020202020204" pitchFamily="34" charset="0"/>
              <a:buChar char="•"/>
            </a:pPr>
            <a:r>
              <a:rPr lang="fr-FR" dirty="0"/>
              <a:t>Mineurs en psychiatrie</a:t>
            </a:r>
          </a:p>
          <a:p>
            <a:pPr marL="904875" lvl="1" indent="-457200">
              <a:buFont typeface="Arial" panose="020B0604020202020204" pitchFamily="34" charset="0"/>
              <a:buChar char="•"/>
            </a:pPr>
            <a:r>
              <a:rPr lang="fr-FR" dirty="0"/>
              <a:t>Un rapport à venir</a:t>
            </a:r>
          </a:p>
          <a:p>
            <a:pPr marL="457200" indent="-457200">
              <a:buFont typeface="Arial" panose="020B0604020202020204" pitchFamily="34" charset="0"/>
              <a:buChar char="•"/>
            </a:pPr>
            <a:r>
              <a:rPr lang="fr-FR" dirty="0"/>
              <a:t>Avis santé mentale en prison</a:t>
            </a:r>
          </a:p>
          <a:p>
            <a:pPr marL="457200" indent="-457200">
              <a:buFont typeface="Arial" panose="020B0604020202020204" pitchFamily="34" charset="0"/>
              <a:buChar char="•"/>
            </a:pPr>
            <a:r>
              <a:rPr lang="fr-FR" dirty="0"/>
              <a:t>Deux recommandations en urgence (pour le moment)</a:t>
            </a:r>
          </a:p>
          <a:p>
            <a:pPr marL="904875" lvl="1" indent="-457200">
              <a:buFont typeface="Arial" panose="020B0604020202020204" pitchFamily="34" charset="0"/>
              <a:buChar char="•"/>
            </a:pPr>
            <a:r>
              <a:rPr lang="fr-FR" dirty="0"/>
              <a:t>Bourg-en-Bresse : isolement et contention</a:t>
            </a:r>
          </a:p>
          <a:p>
            <a:pPr marL="904875" lvl="1" indent="-457200">
              <a:buFont typeface="Arial" panose="020B0604020202020204" pitchFamily="34" charset="0"/>
              <a:buChar char="•"/>
            </a:pPr>
            <a:r>
              <a:rPr lang="fr-FR" dirty="0"/>
              <a:t>Saint-Etienne : prise en charge indigne aux urgences</a:t>
            </a:r>
          </a:p>
          <a:p>
            <a:pPr marL="457200" indent="-457200">
              <a:buFont typeface="Arial" panose="020B0604020202020204" pitchFamily="34" charset="0"/>
              <a:buChar char="•"/>
            </a:pPr>
            <a:r>
              <a:rPr lang="fr-FR" dirty="0"/>
              <a:t>Une recommandation simple</a:t>
            </a:r>
          </a:p>
          <a:p>
            <a:pPr marL="904875" lvl="1" indent="-457200">
              <a:buFont typeface="Arial" panose="020B0604020202020204" pitchFamily="34" charset="0"/>
              <a:buChar char="•"/>
            </a:pPr>
            <a:r>
              <a:rPr lang="fr-FR" dirty="0"/>
              <a:t>Cayenne : dysfonctionnement généralisé du service</a:t>
            </a:r>
          </a:p>
          <a:p>
            <a:pPr marL="0" lvl="1">
              <a:spcBef>
                <a:spcPts val="1200"/>
              </a:spcBef>
            </a:pPr>
            <a:r>
              <a:rPr lang="fr-FR" sz="2800" b="1" dirty="0"/>
              <a:t>Un changement de regard très sensible</a:t>
            </a:r>
          </a:p>
          <a:p>
            <a:pPr marL="904875" lvl="1" indent="-457200">
              <a:buFont typeface="Arial" pitchFamily="34" charset="0"/>
              <a:buChar char="•"/>
            </a:pPr>
            <a:r>
              <a:rPr lang="fr-FR" dirty="0"/>
              <a:t>Des missions aujourd’hui bien accueillies</a:t>
            </a:r>
          </a:p>
          <a:p>
            <a:pPr marL="904875" lvl="1" indent="-457200">
              <a:buFont typeface="Arial" pitchFamily="34" charset="0"/>
              <a:buChar char="•"/>
            </a:pPr>
            <a:r>
              <a:rPr lang="fr-FR" dirty="0"/>
              <a:t>Un échange riche </a:t>
            </a:r>
            <a:r>
              <a:rPr lang="fr-FR" dirty="0"/>
              <a:t>sur les recommandations en fin de mission</a:t>
            </a:r>
          </a:p>
          <a:p>
            <a:pPr marL="904875" lvl="1" indent="-457200">
              <a:buFont typeface="Arial" pitchFamily="34" charset="0"/>
              <a:buChar char="•"/>
            </a:pPr>
            <a:r>
              <a:rPr lang="fr-FR" dirty="0"/>
              <a:t>Un rôle de diffusion des bonnes pratiques</a:t>
            </a:r>
            <a:endParaRPr lang="fr-FR" dirty="0"/>
          </a:p>
        </p:txBody>
      </p:sp>
      <p:sp>
        <p:nvSpPr>
          <p:cNvPr id="5" name="Espace réservé de la date 4">
            <a:extLst>
              <a:ext uri="{FF2B5EF4-FFF2-40B4-BE49-F238E27FC236}">
                <a16:creationId xmlns:a16="http://schemas.microsoft.com/office/drawing/2014/main" xmlns="" id="{1B45AC64-1DE8-4F1E-BB1B-DD2333699EDD}"/>
              </a:ext>
            </a:extLst>
          </p:cNvPr>
          <p:cNvSpPr>
            <a:spLocks noGrp="1"/>
          </p:cNvSpPr>
          <p:nvPr>
            <p:ph type="dt" sz="half" idx="10"/>
          </p:nvPr>
        </p:nvSpPr>
        <p:spPr/>
        <p:txBody>
          <a:bodyPr/>
          <a:lstStyle/>
          <a:p>
            <a:r>
              <a:rPr lang="fr-FR"/>
              <a:t>11/06/2015</a:t>
            </a:r>
          </a:p>
        </p:txBody>
      </p:sp>
      <p:sp>
        <p:nvSpPr>
          <p:cNvPr id="7" name="Espace réservé du numéro de diapositive 6">
            <a:extLst>
              <a:ext uri="{FF2B5EF4-FFF2-40B4-BE49-F238E27FC236}">
                <a16:creationId xmlns:a16="http://schemas.microsoft.com/office/drawing/2014/main" xmlns="" id="{D2E8E18E-28F4-4E19-B85D-902AE542901F}"/>
              </a:ext>
            </a:extLst>
          </p:cNvPr>
          <p:cNvSpPr>
            <a:spLocks noGrp="1"/>
          </p:cNvSpPr>
          <p:nvPr>
            <p:ph type="sldNum" sz="quarter" idx="11"/>
          </p:nvPr>
        </p:nvSpPr>
        <p:spPr/>
        <p:txBody>
          <a:bodyPr/>
          <a:lstStyle/>
          <a:p>
            <a:fld id="{82663D92-DE7E-4C34-B5AB-70BE7374E012}" type="slidenum">
              <a:rPr lang="fr-FR" smtClean="0"/>
              <a:pPr/>
              <a:t>4</a:t>
            </a:fld>
            <a:endParaRPr lang="fr-FR"/>
          </a:p>
        </p:txBody>
      </p:sp>
      <p:sp>
        <p:nvSpPr>
          <p:cNvPr id="6" name="Espace réservé du pied de page 5">
            <a:extLst>
              <a:ext uri="{FF2B5EF4-FFF2-40B4-BE49-F238E27FC236}">
                <a16:creationId xmlns:a16="http://schemas.microsoft.com/office/drawing/2014/main" xmlns="" id="{0F52BC57-3F88-4459-A551-894624B577CF}"/>
              </a:ext>
            </a:extLst>
          </p:cNvPr>
          <p:cNvSpPr>
            <a:spLocks noGrp="1"/>
          </p:cNvSpPr>
          <p:nvPr>
            <p:ph type="ftr" sz="quarter" idx="12"/>
          </p:nvPr>
        </p:nvSpPr>
        <p:spPr/>
        <p:txBody>
          <a:bodyPr/>
          <a:lstStyle/>
          <a:p>
            <a:r>
              <a:rPr lang="fr-FR"/>
              <a:t>Exemple de titre de document</a:t>
            </a:r>
          </a:p>
        </p:txBody>
      </p:sp>
    </p:spTree>
    <p:extLst>
      <p:ext uri="{BB962C8B-B14F-4D97-AF65-F5344CB8AC3E}">
        <p14:creationId xmlns:p14="http://schemas.microsoft.com/office/powerpoint/2010/main" val="42655581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25E66DE-1EB8-4386-A693-D923B3CE2759}"/>
              </a:ext>
            </a:extLst>
          </p:cNvPr>
          <p:cNvSpPr>
            <a:spLocks noGrp="1"/>
          </p:cNvSpPr>
          <p:nvPr>
            <p:ph type="title"/>
          </p:nvPr>
        </p:nvSpPr>
        <p:spPr/>
        <p:txBody>
          <a:bodyPr>
            <a:normAutofit fontScale="90000"/>
          </a:bodyPr>
          <a:lstStyle/>
          <a:p>
            <a:r>
              <a:rPr lang="fr-FR" dirty="0"/>
              <a:t>L’analyse des risques est une affaire de point de vue</a:t>
            </a:r>
          </a:p>
        </p:txBody>
      </p:sp>
      <p:sp>
        <p:nvSpPr>
          <p:cNvPr id="8" name="Espace réservé du contenu 7">
            <a:extLst>
              <a:ext uri="{FF2B5EF4-FFF2-40B4-BE49-F238E27FC236}">
                <a16:creationId xmlns:a16="http://schemas.microsoft.com/office/drawing/2014/main" xmlns="" id="{F0FF3B3C-C397-40A8-99A2-9AFCFC740819}"/>
              </a:ext>
            </a:extLst>
          </p:cNvPr>
          <p:cNvSpPr>
            <a:spLocks noGrp="1"/>
          </p:cNvSpPr>
          <p:nvPr>
            <p:ph idx="1"/>
          </p:nvPr>
        </p:nvSpPr>
        <p:spPr/>
        <p:txBody>
          <a:bodyPr>
            <a:normAutofit lnSpcReduction="10000"/>
          </a:bodyPr>
          <a:lstStyle/>
          <a:p>
            <a:r>
              <a:rPr lang="fr-FR" dirty="0"/>
              <a:t>Le CGLPL analyse le risque du point de vue du patient</a:t>
            </a:r>
          </a:p>
          <a:p>
            <a:pPr marL="904875" lvl="1" indent="-457200">
              <a:buFont typeface="Arial" panose="020B0604020202020204" pitchFamily="34" charset="0"/>
              <a:buChar char="•"/>
            </a:pPr>
            <a:r>
              <a:rPr lang="fr-FR" dirty="0"/>
              <a:t>Risque d’atteinte à la dignité ou aux droits</a:t>
            </a:r>
          </a:p>
          <a:p>
            <a:pPr marL="1171575" lvl="2" indent="-457200">
              <a:buFont typeface="Arial" panose="020B0604020202020204" pitchFamily="34" charset="0"/>
              <a:buChar char="•"/>
            </a:pPr>
            <a:r>
              <a:rPr lang="fr-FR" dirty="0"/>
              <a:t>Droit à la protection</a:t>
            </a:r>
          </a:p>
          <a:p>
            <a:pPr marL="1171575" lvl="2" indent="-457200">
              <a:buFont typeface="Arial" panose="020B0604020202020204" pitchFamily="34" charset="0"/>
              <a:buChar char="•"/>
            </a:pPr>
            <a:r>
              <a:rPr lang="fr-FR" dirty="0"/>
              <a:t>Liberté d’aller et venir</a:t>
            </a:r>
          </a:p>
          <a:p>
            <a:pPr marL="1171575" lvl="2" indent="-457200">
              <a:buFont typeface="Arial" panose="020B0604020202020204" pitchFamily="34" charset="0"/>
              <a:buChar char="•"/>
            </a:pPr>
            <a:r>
              <a:rPr lang="fr-FR" dirty="0"/>
              <a:t>Information et droits de la défense</a:t>
            </a:r>
          </a:p>
          <a:p>
            <a:pPr marL="904875" lvl="1" indent="-457200">
              <a:buFont typeface="Arial" panose="020B0604020202020204" pitchFamily="34" charset="0"/>
              <a:buChar char="•"/>
            </a:pPr>
            <a:r>
              <a:rPr lang="fr-FR" dirty="0"/>
              <a:t>Risques relatifs à la prise en charge</a:t>
            </a:r>
          </a:p>
          <a:p>
            <a:pPr marL="1171575" lvl="2" indent="-457200">
              <a:buFont typeface="Arial" panose="020B0604020202020204" pitchFamily="34" charset="0"/>
              <a:buChar char="•"/>
            </a:pPr>
            <a:r>
              <a:rPr lang="fr-FR" dirty="0"/>
              <a:t>Perte d’autonomie</a:t>
            </a:r>
          </a:p>
          <a:p>
            <a:pPr marL="1171575" lvl="2" indent="-457200">
              <a:buFont typeface="Arial" panose="020B0604020202020204" pitchFamily="34" charset="0"/>
              <a:buChar char="•"/>
            </a:pPr>
            <a:r>
              <a:rPr lang="fr-FR" dirty="0"/>
              <a:t>Consentement aux soins</a:t>
            </a:r>
          </a:p>
          <a:p>
            <a:r>
              <a:rPr lang="fr-FR" dirty="0"/>
              <a:t>Il exclut</a:t>
            </a:r>
          </a:p>
          <a:p>
            <a:pPr marL="904875" lvl="1" indent="-457200">
              <a:buFont typeface="Arial" panose="020B0604020202020204" pitchFamily="34" charset="0"/>
              <a:buChar char="•"/>
            </a:pPr>
            <a:r>
              <a:rPr lang="fr-FR" dirty="0"/>
              <a:t>Le risque médical proprement dit (affaire du médecin)</a:t>
            </a:r>
          </a:p>
          <a:p>
            <a:pPr marL="904875" lvl="1" indent="-457200">
              <a:buFont typeface="Arial" panose="020B0604020202020204" pitchFamily="34" charset="0"/>
              <a:buChar char="•"/>
            </a:pPr>
            <a:r>
              <a:rPr lang="fr-FR" dirty="0"/>
              <a:t>Le risque collectif ou sécuritaire (affaire du préfet)</a:t>
            </a:r>
          </a:p>
          <a:p>
            <a:pPr marL="904875" lvl="1" indent="-457200">
              <a:buFont typeface="Arial" panose="020B0604020202020204" pitchFamily="34" charset="0"/>
              <a:buChar char="•"/>
            </a:pPr>
            <a:r>
              <a:rPr lang="fr-FR" dirty="0"/>
              <a:t>Les risques pour les soignants (affaire de l’administration et des organisations professionnelles)</a:t>
            </a:r>
          </a:p>
        </p:txBody>
      </p:sp>
      <p:sp>
        <p:nvSpPr>
          <p:cNvPr id="5" name="Espace réservé de la date 4">
            <a:extLst>
              <a:ext uri="{FF2B5EF4-FFF2-40B4-BE49-F238E27FC236}">
                <a16:creationId xmlns:a16="http://schemas.microsoft.com/office/drawing/2014/main" xmlns="" id="{1A87AEA6-682E-4D4A-B94E-57BE124B05CF}"/>
              </a:ext>
            </a:extLst>
          </p:cNvPr>
          <p:cNvSpPr>
            <a:spLocks noGrp="1"/>
          </p:cNvSpPr>
          <p:nvPr>
            <p:ph type="dt" sz="half" idx="10"/>
          </p:nvPr>
        </p:nvSpPr>
        <p:spPr/>
        <p:txBody>
          <a:bodyPr/>
          <a:lstStyle/>
          <a:p>
            <a:r>
              <a:rPr lang="fr-FR" dirty="0"/>
              <a:t>20 novembre 2019</a:t>
            </a:r>
          </a:p>
        </p:txBody>
      </p:sp>
      <p:sp>
        <p:nvSpPr>
          <p:cNvPr id="7" name="Espace réservé du numéro de diapositive 6">
            <a:extLst>
              <a:ext uri="{FF2B5EF4-FFF2-40B4-BE49-F238E27FC236}">
                <a16:creationId xmlns:a16="http://schemas.microsoft.com/office/drawing/2014/main" xmlns="" id="{B2A847E8-3B7D-4479-8753-AA7CE6C25B97}"/>
              </a:ext>
            </a:extLst>
          </p:cNvPr>
          <p:cNvSpPr>
            <a:spLocks noGrp="1"/>
          </p:cNvSpPr>
          <p:nvPr>
            <p:ph type="sldNum" sz="quarter" idx="11"/>
          </p:nvPr>
        </p:nvSpPr>
        <p:spPr/>
        <p:txBody>
          <a:bodyPr/>
          <a:lstStyle/>
          <a:p>
            <a:fld id="{82663D92-DE7E-4C34-B5AB-70BE7374E012}" type="slidenum">
              <a:rPr lang="fr-FR" smtClean="0"/>
              <a:pPr/>
              <a:t>5</a:t>
            </a:fld>
            <a:endParaRPr lang="fr-FR"/>
          </a:p>
        </p:txBody>
      </p:sp>
      <p:sp>
        <p:nvSpPr>
          <p:cNvPr id="6" name="Espace réservé du pied de page 5">
            <a:extLst>
              <a:ext uri="{FF2B5EF4-FFF2-40B4-BE49-F238E27FC236}">
                <a16:creationId xmlns:a16="http://schemas.microsoft.com/office/drawing/2014/main" xmlns="" id="{67C0A5B0-9823-4EEE-8A68-E594D1DDC369}"/>
              </a:ext>
            </a:extLst>
          </p:cNvPr>
          <p:cNvSpPr>
            <a:spLocks noGrp="1"/>
          </p:cNvSpPr>
          <p:nvPr>
            <p:ph type="ftr" sz="quarter" idx="12"/>
          </p:nvPr>
        </p:nvSpPr>
        <p:spPr/>
        <p:txBody>
          <a:bodyPr/>
          <a:lstStyle/>
          <a:p>
            <a:r>
              <a:rPr lang="fr-FR" dirty="0"/>
              <a:t>Analyse des risques et psychiatrie</a:t>
            </a:r>
          </a:p>
        </p:txBody>
      </p:sp>
    </p:spTree>
    <p:extLst>
      <p:ext uri="{BB962C8B-B14F-4D97-AF65-F5344CB8AC3E}">
        <p14:creationId xmlns:p14="http://schemas.microsoft.com/office/powerpoint/2010/main" val="9198600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5C41EC3-46DD-465B-8421-D986086BE017}"/>
              </a:ext>
            </a:extLst>
          </p:cNvPr>
          <p:cNvSpPr>
            <a:spLocks noGrp="1"/>
          </p:cNvSpPr>
          <p:nvPr>
            <p:ph type="title"/>
          </p:nvPr>
        </p:nvSpPr>
        <p:spPr/>
        <p:txBody>
          <a:bodyPr>
            <a:normAutofit/>
          </a:bodyPr>
          <a:lstStyle/>
          <a:p>
            <a:r>
              <a:rPr lang="fr-FR" dirty="0"/>
              <a:t>Les risques de violence</a:t>
            </a:r>
          </a:p>
        </p:txBody>
      </p:sp>
      <p:sp>
        <p:nvSpPr>
          <p:cNvPr id="3" name="Espace réservé du contenu 2">
            <a:extLst>
              <a:ext uri="{FF2B5EF4-FFF2-40B4-BE49-F238E27FC236}">
                <a16:creationId xmlns:a16="http://schemas.microsoft.com/office/drawing/2014/main" xmlns="" id="{1597CC1E-478E-4842-9F4D-76EC9A8FB82B}"/>
              </a:ext>
            </a:extLst>
          </p:cNvPr>
          <p:cNvSpPr>
            <a:spLocks noGrp="1"/>
          </p:cNvSpPr>
          <p:nvPr>
            <p:ph idx="1"/>
          </p:nvPr>
        </p:nvSpPr>
        <p:spPr>
          <a:xfrm>
            <a:off x="395536" y="980728"/>
            <a:ext cx="8229600" cy="5328592"/>
          </a:xfrm>
        </p:spPr>
        <p:txBody>
          <a:bodyPr>
            <a:normAutofit fontScale="25000" lnSpcReduction="20000"/>
          </a:bodyPr>
          <a:lstStyle/>
          <a:p>
            <a:r>
              <a:rPr lang="fr-FR" sz="7200" dirty="0"/>
              <a:t>La pathologie peut être source de violence, mais le contexte peut aussi la favoriser</a:t>
            </a:r>
          </a:p>
          <a:p>
            <a:pPr>
              <a:spcBef>
                <a:spcPts val="1200"/>
              </a:spcBef>
            </a:pPr>
            <a:r>
              <a:rPr lang="fr-FR" sz="7200" dirty="0"/>
              <a:t>Les constats</a:t>
            </a:r>
          </a:p>
          <a:p>
            <a:pPr marL="904875" lvl="1" indent="-457200">
              <a:buFont typeface="Arial" panose="020B0604020202020204" pitchFamily="34" charset="0"/>
              <a:buChar char="•"/>
            </a:pPr>
            <a:r>
              <a:rPr lang="fr-FR" sz="6400" dirty="0"/>
              <a:t>ONVS : en 2017, près de 23 % des atteintes aux personnes commises dans l’ensemble des établissements de santé sont liés à des troubles psychiques</a:t>
            </a:r>
          </a:p>
          <a:p>
            <a:pPr marL="904875" lvl="1" indent="-457200">
              <a:buFont typeface="Arial" panose="020B0604020202020204" pitchFamily="34" charset="0"/>
              <a:buChar char="•"/>
            </a:pPr>
            <a:r>
              <a:rPr lang="fr-FR" sz="6400" dirty="0"/>
              <a:t>En psychiatrie, « les lieux de vie en commun sont les plus souvent concernés par les incidents violents ». </a:t>
            </a:r>
          </a:p>
          <a:p>
            <a:pPr>
              <a:spcBef>
                <a:spcPts val="1200"/>
              </a:spcBef>
            </a:pPr>
            <a:r>
              <a:rPr lang="fr-FR" sz="7200" dirty="0"/>
              <a:t>Les causes de violences</a:t>
            </a:r>
          </a:p>
          <a:p>
            <a:pPr marL="904875" lvl="1" indent="-457200">
              <a:buFont typeface="Arial" panose="020B0604020202020204" pitchFamily="34" charset="0"/>
              <a:buChar char="•"/>
            </a:pPr>
            <a:r>
              <a:rPr lang="fr-FR" sz="6400" dirty="0"/>
              <a:t>Locaux (promiscuité, contraintes physiques, etc.)</a:t>
            </a:r>
          </a:p>
          <a:p>
            <a:pPr marL="904875" lvl="1" indent="-457200">
              <a:buFont typeface="Arial" panose="020B0604020202020204" pitchFamily="34" charset="0"/>
              <a:buChar char="•"/>
            </a:pPr>
            <a:r>
              <a:rPr lang="fr-FR" sz="6400" dirty="0"/>
              <a:t>Chef de service et médecins peu présents</a:t>
            </a:r>
          </a:p>
          <a:p>
            <a:pPr marL="904875" lvl="1" indent="-457200">
              <a:buFont typeface="Arial" panose="020B0604020202020204" pitchFamily="34" charset="0"/>
              <a:buChar char="•"/>
            </a:pPr>
            <a:r>
              <a:rPr lang="fr-FR" sz="6400" dirty="0"/>
              <a:t>Comportements professionnels provocateurs et restrictifs lors des soins</a:t>
            </a:r>
          </a:p>
          <a:p>
            <a:pPr marL="904875" lvl="1" indent="-457200">
              <a:buFont typeface="Arial" panose="020B0604020202020204" pitchFamily="34" charset="0"/>
              <a:buChar char="•"/>
            </a:pPr>
            <a:r>
              <a:rPr lang="fr-FR" sz="6400" dirty="0"/>
              <a:t>Postures professionnelles « </a:t>
            </a:r>
            <a:r>
              <a:rPr lang="fr-FR" sz="6400" dirty="0" err="1"/>
              <a:t>non-thérapeutiques</a:t>
            </a:r>
            <a:r>
              <a:rPr lang="fr-FR" sz="6400" dirty="0"/>
              <a:t> » agissant comme des « stimulations adverses ». </a:t>
            </a:r>
          </a:p>
          <a:p>
            <a:pPr marL="904875" lvl="1" indent="-457200">
              <a:buFont typeface="Arial" panose="020B0604020202020204" pitchFamily="34" charset="0"/>
              <a:buChar char="•"/>
            </a:pPr>
            <a:r>
              <a:rPr lang="fr-FR" sz="6400" dirty="0"/>
              <a:t>Valorisation des capacités de maîtrise (physique)</a:t>
            </a:r>
          </a:p>
          <a:p>
            <a:pPr marL="904875" lvl="1" indent="-457200">
              <a:buFont typeface="Arial" panose="020B0604020202020204" pitchFamily="34" charset="0"/>
              <a:buChar char="•"/>
            </a:pPr>
            <a:r>
              <a:rPr lang="fr-FR" sz="6400" dirty="0"/>
              <a:t>Mauvaise gestion des restrictions de liberté (injustice, défaut de communication, frustrations, incompréhensions).</a:t>
            </a:r>
          </a:p>
          <a:p>
            <a:pPr marL="904875" lvl="1" indent="-457200">
              <a:buFont typeface="Arial" panose="020B0604020202020204" pitchFamily="34" charset="0"/>
              <a:buChar char="•"/>
            </a:pPr>
            <a:r>
              <a:rPr lang="fr-FR" sz="6400" dirty="0"/>
              <a:t>Mauvaise gestion de l’arrivée dans un lieu de privation de liberté </a:t>
            </a:r>
            <a:endParaRPr lang="fr-FR" sz="7200" dirty="0"/>
          </a:p>
          <a:p>
            <a:pPr>
              <a:spcBef>
                <a:spcPts val="1200"/>
              </a:spcBef>
            </a:pPr>
            <a:r>
              <a:rPr lang="fr-FR" sz="7600" b="1" dirty="0">
                <a:solidFill>
                  <a:schemeClr val="accent2"/>
                </a:solidFill>
                <a:ea typeface="Tahoma" pitchFamily="34" charset="0"/>
                <a:cs typeface="Tahoma" pitchFamily="34" charset="0"/>
              </a:rPr>
              <a:t>La prévention des violences peut donc passer par des mesures d’organisation</a:t>
            </a:r>
          </a:p>
          <a:p>
            <a:pPr marL="904875" lvl="1" indent="-457200">
              <a:buFont typeface="Arial" panose="020B0604020202020204" pitchFamily="34" charset="0"/>
              <a:buChar char="•"/>
            </a:pPr>
            <a:endParaRPr lang="fr-FR" sz="6400" dirty="0"/>
          </a:p>
        </p:txBody>
      </p:sp>
      <p:sp>
        <p:nvSpPr>
          <p:cNvPr id="4" name="Espace réservé de la date 3">
            <a:extLst>
              <a:ext uri="{FF2B5EF4-FFF2-40B4-BE49-F238E27FC236}">
                <a16:creationId xmlns:a16="http://schemas.microsoft.com/office/drawing/2014/main" xmlns="" id="{E46FD9CA-21CE-4143-B647-3D4CD54F53CA}"/>
              </a:ext>
            </a:extLst>
          </p:cNvPr>
          <p:cNvSpPr>
            <a:spLocks noGrp="1"/>
          </p:cNvSpPr>
          <p:nvPr>
            <p:ph type="dt" sz="half" idx="10"/>
          </p:nvPr>
        </p:nvSpPr>
        <p:spPr/>
        <p:txBody>
          <a:bodyPr/>
          <a:lstStyle/>
          <a:p>
            <a:r>
              <a:rPr lang="fr-FR" dirty="0"/>
              <a:t>20 novembre 2019</a:t>
            </a:r>
          </a:p>
        </p:txBody>
      </p:sp>
      <p:sp>
        <p:nvSpPr>
          <p:cNvPr id="5" name="Espace réservé du numéro de diapositive 4">
            <a:extLst>
              <a:ext uri="{FF2B5EF4-FFF2-40B4-BE49-F238E27FC236}">
                <a16:creationId xmlns:a16="http://schemas.microsoft.com/office/drawing/2014/main" xmlns="" id="{11BCE32C-5702-4903-AF54-B00285552A6E}"/>
              </a:ext>
            </a:extLst>
          </p:cNvPr>
          <p:cNvSpPr>
            <a:spLocks noGrp="1"/>
          </p:cNvSpPr>
          <p:nvPr>
            <p:ph type="sldNum" sz="quarter" idx="11"/>
          </p:nvPr>
        </p:nvSpPr>
        <p:spPr/>
        <p:txBody>
          <a:bodyPr/>
          <a:lstStyle/>
          <a:p>
            <a:fld id="{82663D92-DE7E-4C34-B5AB-70BE7374E012}" type="slidenum">
              <a:rPr lang="fr-FR" smtClean="0"/>
              <a:pPr/>
              <a:t>6</a:t>
            </a:fld>
            <a:r>
              <a:rPr lang="fr-FR" dirty="0"/>
              <a:t> </a:t>
            </a:r>
          </a:p>
        </p:txBody>
      </p:sp>
      <p:sp>
        <p:nvSpPr>
          <p:cNvPr id="6" name="Espace réservé du pied de page 5">
            <a:extLst>
              <a:ext uri="{FF2B5EF4-FFF2-40B4-BE49-F238E27FC236}">
                <a16:creationId xmlns:a16="http://schemas.microsoft.com/office/drawing/2014/main" xmlns="" id="{083D51EB-F5D5-450E-8A80-7C08BA5EE5B1}"/>
              </a:ext>
            </a:extLst>
          </p:cNvPr>
          <p:cNvSpPr>
            <a:spLocks noGrp="1"/>
          </p:cNvSpPr>
          <p:nvPr>
            <p:ph type="ftr" sz="quarter" idx="12"/>
          </p:nvPr>
        </p:nvSpPr>
        <p:spPr>
          <a:xfrm>
            <a:off x="3491880" y="6515656"/>
            <a:ext cx="2895600" cy="365125"/>
          </a:xfrm>
        </p:spPr>
        <p:txBody>
          <a:bodyPr/>
          <a:lstStyle/>
          <a:p>
            <a:r>
              <a:rPr lang="fr-FR" dirty="0"/>
              <a:t>Analyse des risques et psychiatrie</a:t>
            </a:r>
          </a:p>
        </p:txBody>
      </p:sp>
    </p:spTree>
    <p:extLst>
      <p:ext uri="{BB962C8B-B14F-4D97-AF65-F5344CB8AC3E}">
        <p14:creationId xmlns:p14="http://schemas.microsoft.com/office/powerpoint/2010/main" val="1568490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6E2E480-0A28-4457-8E1D-18D9B43B49B9}"/>
              </a:ext>
            </a:extLst>
          </p:cNvPr>
          <p:cNvSpPr>
            <a:spLocks noGrp="1"/>
          </p:cNvSpPr>
          <p:nvPr>
            <p:ph type="title"/>
          </p:nvPr>
        </p:nvSpPr>
        <p:spPr/>
        <p:txBody>
          <a:bodyPr/>
          <a:lstStyle/>
          <a:p>
            <a:r>
              <a:rPr lang="fr-FR" dirty="0"/>
              <a:t>Les risques d’atteinte aux droits</a:t>
            </a:r>
          </a:p>
        </p:txBody>
      </p:sp>
      <p:sp>
        <p:nvSpPr>
          <p:cNvPr id="3" name="Espace réservé du contenu 2">
            <a:extLst>
              <a:ext uri="{FF2B5EF4-FFF2-40B4-BE49-F238E27FC236}">
                <a16:creationId xmlns:a16="http://schemas.microsoft.com/office/drawing/2014/main" xmlns="" id="{825F283D-71A7-40B6-8B2F-A8C13D0CF3E3}"/>
              </a:ext>
            </a:extLst>
          </p:cNvPr>
          <p:cNvSpPr>
            <a:spLocks noGrp="1"/>
          </p:cNvSpPr>
          <p:nvPr>
            <p:ph idx="1"/>
          </p:nvPr>
        </p:nvSpPr>
        <p:spPr>
          <a:xfrm>
            <a:off x="457200" y="980728"/>
            <a:ext cx="8229600" cy="5472608"/>
          </a:xfrm>
        </p:spPr>
        <p:txBody>
          <a:bodyPr>
            <a:normAutofit fontScale="55000" lnSpcReduction="20000"/>
          </a:bodyPr>
          <a:lstStyle/>
          <a:p>
            <a:r>
              <a:rPr lang="fr-FR" dirty="0"/>
              <a:t>Les droits ne sont l’affaire de personne</a:t>
            </a:r>
          </a:p>
          <a:p>
            <a:pPr marL="904875" lvl="1" indent="-457200">
              <a:buFont typeface="Arial" panose="020B0604020202020204" pitchFamily="34" charset="0"/>
              <a:buChar char="•"/>
            </a:pPr>
            <a:r>
              <a:rPr lang="fr-FR" dirty="0"/>
              <a:t>Risque inconscient dans les équipes soignantes</a:t>
            </a:r>
          </a:p>
          <a:p>
            <a:pPr marL="1057275" lvl="2" indent="-342900">
              <a:buFont typeface="Arial" panose="020B0604020202020204" pitchFamily="34" charset="0"/>
              <a:buChar char="•"/>
            </a:pPr>
            <a:r>
              <a:rPr lang="fr-FR" dirty="0"/>
              <a:t>« Ne pas protéger le patient contre ceux qui ne veulent que son bien »</a:t>
            </a:r>
          </a:p>
          <a:p>
            <a:pPr marL="1057275" lvl="2" indent="-342900">
              <a:buFont typeface="Arial" panose="020B0604020202020204" pitchFamily="34" charset="0"/>
              <a:buChar char="•"/>
            </a:pPr>
            <a:r>
              <a:rPr lang="fr-FR" dirty="0"/>
              <a:t>Méconnaissance des droits (recours, rôle du JLD, etc.) et information « routinière »</a:t>
            </a:r>
          </a:p>
          <a:p>
            <a:pPr marL="1057275" lvl="2" indent="-342900">
              <a:buFont typeface="Arial" panose="020B0604020202020204" pitchFamily="34" charset="0"/>
              <a:buChar char="•"/>
            </a:pPr>
            <a:r>
              <a:rPr lang="fr-FR" dirty="0"/>
              <a:t>Priorité à la thérapie</a:t>
            </a:r>
          </a:p>
          <a:p>
            <a:pPr marL="1057275" lvl="2" indent="-342900">
              <a:buFont typeface="Arial" panose="020B0604020202020204" pitchFamily="34" charset="0"/>
              <a:buChar char="•"/>
            </a:pPr>
            <a:r>
              <a:rPr lang="fr-FR" dirty="0"/>
              <a:t>Survalorisation de l’obstacle lié à la pathologie</a:t>
            </a:r>
          </a:p>
          <a:p>
            <a:pPr marL="904875" lvl="1" indent="-457200">
              <a:buFont typeface="Arial" panose="020B0604020202020204" pitchFamily="34" charset="0"/>
              <a:buChar char="•"/>
            </a:pPr>
            <a:r>
              <a:rPr lang="fr-FR" dirty="0"/>
              <a:t>Le patient est regardé comme objet de soins et non sujet de droit</a:t>
            </a:r>
          </a:p>
          <a:p>
            <a:pPr marL="1171575" lvl="2" indent="-457200">
              <a:buFont typeface="Arial" panose="020B0604020202020204" pitchFamily="34" charset="0"/>
              <a:buChar char="•"/>
            </a:pPr>
            <a:r>
              <a:rPr lang="fr-FR" dirty="0"/>
              <a:t>Ignorance de l’avis du patient </a:t>
            </a:r>
          </a:p>
          <a:p>
            <a:pPr marL="1171575" lvl="2" indent="-457200">
              <a:buFont typeface="Arial" panose="020B0604020202020204" pitchFamily="34" charset="0"/>
              <a:buChar char="•"/>
            </a:pPr>
            <a:r>
              <a:rPr lang="fr-FR" dirty="0"/>
              <a:t>Méconnaissance de l’objectif d’autonomie</a:t>
            </a:r>
          </a:p>
          <a:p>
            <a:pPr>
              <a:spcBef>
                <a:spcPts val="1200"/>
              </a:spcBef>
            </a:pPr>
            <a:r>
              <a:rPr lang="fr-FR" dirty="0"/>
              <a:t>Les droits visés</a:t>
            </a:r>
          </a:p>
          <a:p>
            <a:pPr marL="904875" lvl="1" indent="-457200">
              <a:buFont typeface="Arial" panose="020B0604020202020204" pitchFamily="34" charset="0"/>
              <a:buChar char="•"/>
            </a:pPr>
            <a:r>
              <a:rPr lang="fr-FR" dirty="0"/>
              <a:t>Information, </a:t>
            </a:r>
          </a:p>
          <a:p>
            <a:pPr marL="904875" lvl="1" indent="-457200">
              <a:buFont typeface="Arial" panose="020B0604020202020204" pitchFamily="34" charset="0"/>
              <a:buChar char="•"/>
            </a:pPr>
            <a:r>
              <a:rPr lang="fr-FR" dirty="0"/>
              <a:t>Recours</a:t>
            </a:r>
          </a:p>
          <a:p>
            <a:pPr marL="904875" lvl="1" indent="-457200">
              <a:buFont typeface="Arial" panose="020B0604020202020204" pitchFamily="34" charset="0"/>
              <a:buChar char="•"/>
            </a:pPr>
            <a:r>
              <a:rPr lang="fr-FR" dirty="0"/>
              <a:t>Défense</a:t>
            </a:r>
          </a:p>
          <a:p>
            <a:pPr marL="904875" lvl="1" indent="-457200">
              <a:buFont typeface="Arial" panose="020B0604020202020204" pitchFamily="34" charset="0"/>
              <a:buChar char="•"/>
            </a:pPr>
            <a:r>
              <a:rPr lang="fr-FR" dirty="0"/>
              <a:t>Relations extérieures</a:t>
            </a:r>
          </a:p>
          <a:p>
            <a:pPr marL="904875" lvl="1" indent="-457200">
              <a:buFont typeface="Arial" panose="020B0604020202020204" pitchFamily="34" charset="0"/>
              <a:buChar char="•"/>
            </a:pPr>
            <a:r>
              <a:rPr lang="fr-FR" dirty="0"/>
              <a:t>Vie collective (interne, citoyenne)</a:t>
            </a:r>
          </a:p>
          <a:p>
            <a:pPr marL="0" lvl="1">
              <a:spcBef>
                <a:spcPts val="1200"/>
              </a:spcBef>
            </a:pPr>
            <a:r>
              <a:rPr lang="fr-FR" sz="2900" b="1" dirty="0">
                <a:solidFill>
                  <a:schemeClr val="accent2"/>
                </a:solidFill>
                <a:ea typeface="Tahoma" pitchFamily="34" charset="0"/>
                <a:cs typeface="Tahoma" pitchFamily="34" charset="0"/>
              </a:rPr>
              <a:t>Les bonnes pratiques observées</a:t>
            </a:r>
          </a:p>
          <a:p>
            <a:pPr marL="790575" lvl="1" indent="-342900">
              <a:spcBef>
                <a:spcPct val="0"/>
              </a:spcBef>
              <a:buFont typeface="Arial" panose="020B0604020202020204" pitchFamily="34" charset="0"/>
              <a:buChar char="•"/>
            </a:pPr>
            <a:r>
              <a:rPr lang="fr-FR" dirty="0">
                <a:solidFill>
                  <a:schemeClr val="accent2"/>
                </a:solidFill>
                <a:ea typeface="Tahoma" pitchFamily="34" charset="0"/>
                <a:cs typeface="Tahoma" pitchFamily="34" charset="0"/>
              </a:rPr>
              <a:t>Association de juristes à la notification des droits</a:t>
            </a:r>
          </a:p>
          <a:p>
            <a:pPr marL="790575" lvl="1" indent="-342900">
              <a:spcBef>
                <a:spcPct val="0"/>
              </a:spcBef>
              <a:buFont typeface="Arial" panose="020B0604020202020204" pitchFamily="34" charset="0"/>
              <a:buChar char="•"/>
            </a:pPr>
            <a:r>
              <a:rPr lang="fr-FR" dirty="0">
                <a:solidFill>
                  <a:schemeClr val="accent2"/>
                </a:solidFill>
                <a:ea typeface="Tahoma" pitchFamily="34" charset="0"/>
                <a:cs typeface="Tahoma" pitchFamily="34" charset="0"/>
              </a:rPr>
              <a:t>Réunions soignants soignés</a:t>
            </a:r>
          </a:p>
          <a:p>
            <a:pPr marL="790575" lvl="1" indent="-342900">
              <a:spcBef>
                <a:spcPct val="0"/>
              </a:spcBef>
              <a:buFont typeface="Arial" panose="020B0604020202020204" pitchFamily="34" charset="0"/>
              <a:buChar char="•"/>
            </a:pPr>
            <a:r>
              <a:rPr lang="fr-FR" dirty="0">
                <a:solidFill>
                  <a:schemeClr val="accent2"/>
                </a:solidFill>
                <a:ea typeface="Tahoma" pitchFamily="34" charset="0"/>
                <a:cs typeface="Tahoma" pitchFamily="34" charset="0"/>
              </a:rPr>
              <a:t>Formation des soignants sur les droits</a:t>
            </a:r>
          </a:p>
          <a:p>
            <a:pPr marL="790575" lvl="1" indent="-342900">
              <a:spcBef>
                <a:spcPct val="0"/>
              </a:spcBef>
              <a:buFont typeface="Arial" panose="020B0604020202020204" pitchFamily="34" charset="0"/>
              <a:buChar char="•"/>
            </a:pPr>
            <a:r>
              <a:rPr lang="fr-FR" dirty="0">
                <a:solidFill>
                  <a:schemeClr val="accent2"/>
                </a:solidFill>
                <a:ea typeface="Tahoma" pitchFamily="34" charset="0"/>
                <a:cs typeface="Tahoma" pitchFamily="34" charset="0"/>
              </a:rPr>
              <a:t>Mobilisation des avocats</a:t>
            </a:r>
          </a:p>
          <a:p>
            <a:pPr marL="0" lvl="1">
              <a:spcBef>
                <a:spcPts val="1200"/>
              </a:spcBef>
            </a:pPr>
            <a:endParaRPr lang="fr-FR" sz="2900" b="1" dirty="0">
              <a:solidFill>
                <a:schemeClr val="accent2"/>
              </a:solidFill>
              <a:ea typeface="Tahoma" pitchFamily="34" charset="0"/>
              <a:cs typeface="Tahoma" pitchFamily="34" charset="0"/>
            </a:endParaRPr>
          </a:p>
          <a:p>
            <a:pPr marL="904875" lvl="1" indent="-457200">
              <a:buFont typeface="Arial" panose="020B0604020202020204" pitchFamily="34" charset="0"/>
              <a:buChar char="•"/>
            </a:pPr>
            <a:endParaRPr lang="fr-FR" dirty="0"/>
          </a:p>
          <a:p>
            <a:endParaRPr lang="fr-FR" dirty="0"/>
          </a:p>
        </p:txBody>
      </p:sp>
      <p:sp>
        <p:nvSpPr>
          <p:cNvPr id="4" name="Espace réservé de la date 3">
            <a:extLst>
              <a:ext uri="{FF2B5EF4-FFF2-40B4-BE49-F238E27FC236}">
                <a16:creationId xmlns:a16="http://schemas.microsoft.com/office/drawing/2014/main" xmlns="" id="{5200DCB5-B20C-448A-9D88-4CFC8DD54F49}"/>
              </a:ext>
            </a:extLst>
          </p:cNvPr>
          <p:cNvSpPr>
            <a:spLocks noGrp="1"/>
          </p:cNvSpPr>
          <p:nvPr>
            <p:ph type="dt" sz="half" idx="10"/>
          </p:nvPr>
        </p:nvSpPr>
        <p:spPr/>
        <p:txBody>
          <a:bodyPr/>
          <a:lstStyle/>
          <a:p>
            <a:r>
              <a:rPr lang="fr-FR" dirty="0"/>
              <a:t>20 novembre 2019</a:t>
            </a:r>
          </a:p>
        </p:txBody>
      </p:sp>
      <p:sp>
        <p:nvSpPr>
          <p:cNvPr id="5" name="Espace réservé du numéro de diapositive 4">
            <a:extLst>
              <a:ext uri="{FF2B5EF4-FFF2-40B4-BE49-F238E27FC236}">
                <a16:creationId xmlns:a16="http://schemas.microsoft.com/office/drawing/2014/main" xmlns="" id="{F7492B5B-73CE-4C7C-BD97-E7A41BB712A5}"/>
              </a:ext>
            </a:extLst>
          </p:cNvPr>
          <p:cNvSpPr>
            <a:spLocks noGrp="1"/>
          </p:cNvSpPr>
          <p:nvPr>
            <p:ph type="sldNum" sz="quarter" idx="11"/>
          </p:nvPr>
        </p:nvSpPr>
        <p:spPr/>
        <p:txBody>
          <a:bodyPr/>
          <a:lstStyle/>
          <a:p>
            <a:fld id="{82663D92-DE7E-4C34-B5AB-70BE7374E012}" type="slidenum">
              <a:rPr lang="fr-FR" smtClean="0"/>
              <a:pPr/>
              <a:t>7</a:t>
            </a:fld>
            <a:r>
              <a:rPr lang="fr-FR"/>
              <a:t> </a:t>
            </a:r>
            <a:endParaRPr lang="fr-FR" dirty="0"/>
          </a:p>
        </p:txBody>
      </p:sp>
      <p:sp>
        <p:nvSpPr>
          <p:cNvPr id="6" name="Espace réservé du pied de page 5">
            <a:extLst>
              <a:ext uri="{FF2B5EF4-FFF2-40B4-BE49-F238E27FC236}">
                <a16:creationId xmlns:a16="http://schemas.microsoft.com/office/drawing/2014/main" xmlns="" id="{189C4189-5DCF-41D9-86D3-9377390D20C2}"/>
              </a:ext>
            </a:extLst>
          </p:cNvPr>
          <p:cNvSpPr>
            <a:spLocks noGrp="1"/>
          </p:cNvSpPr>
          <p:nvPr>
            <p:ph type="ftr" sz="quarter" idx="12"/>
          </p:nvPr>
        </p:nvSpPr>
        <p:spPr/>
        <p:txBody>
          <a:bodyPr/>
          <a:lstStyle/>
          <a:p>
            <a:r>
              <a:rPr lang="fr-FR" dirty="0"/>
              <a:t>Analyse des risques et psychiatrie</a:t>
            </a:r>
          </a:p>
        </p:txBody>
      </p:sp>
    </p:spTree>
    <p:extLst>
      <p:ext uri="{BB962C8B-B14F-4D97-AF65-F5344CB8AC3E}">
        <p14:creationId xmlns:p14="http://schemas.microsoft.com/office/powerpoint/2010/main" val="300442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6C7DE90-56FD-417B-8E8E-D21067A3909B}"/>
              </a:ext>
            </a:extLst>
          </p:cNvPr>
          <p:cNvSpPr>
            <a:spLocks noGrp="1"/>
          </p:cNvSpPr>
          <p:nvPr>
            <p:ph type="title"/>
          </p:nvPr>
        </p:nvSpPr>
        <p:spPr/>
        <p:txBody>
          <a:bodyPr/>
          <a:lstStyle/>
          <a:p>
            <a:r>
              <a:rPr lang="fr-FR" dirty="0"/>
              <a:t>Les risques d’atteinte aux libertés</a:t>
            </a:r>
          </a:p>
        </p:txBody>
      </p:sp>
      <p:sp>
        <p:nvSpPr>
          <p:cNvPr id="3" name="Espace réservé du contenu 2">
            <a:extLst>
              <a:ext uri="{FF2B5EF4-FFF2-40B4-BE49-F238E27FC236}">
                <a16:creationId xmlns:a16="http://schemas.microsoft.com/office/drawing/2014/main" xmlns="" id="{534745EA-1F54-40AE-80C1-85F83FB295FA}"/>
              </a:ext>
            </a:extLst>
          </p:cNvPr>
          <p:cNvSpPr>
            <a:spLocks noGrp="1"/>
          </p:cNvSpPr>
          <p:nvPr>
            <p:ph idx="1"/>
          </p:nvPr>
        </p:nvSpPr>
        <p:spPr/>
        <p:txBody>
          <a:bodyPr>
            <a:normAutofit fontScale="62500" lnSpcReduction="20000"/>
          </a:bodyPr>
          <a:lstStyle/>
          <a:p>
            <a:r>
              <a:rPr lang="fr-FR" dirty="0"/>
              <a:t>Principes</a:t>
            </a:r>
          </a:p>
          <a:p>
            <a:pPr marL="904875" lvl="1" indent="-457200">
              <a:buFont typeface="Arial" panose="020B0604020202020204" pitchFamily="34" charset="0"/>
              <a:buChar char="•"/>
            </a:pPr>
            <a:r>
              <a:rPr lang="fr-FR" dirty="0"/>
              <a:t>Aucun droit ou liberté ne peut être réduit pour des motifs d’organisation</a:t>
            </a:r>
          </a:p>
          <a:p>
            <a:pPr marL="904875" lvl="1" indent="-457200">
              <a:buFont typeface="Arial" panose="020B0604020202020204" pitchFamily="34" charset="0"/>
              <a:buChar char="•"/>
            </a:pPr>
            <a:r>
              <a:rPr lang="fr-FR" dirty="0"/>
              <a:t>Aucune décision de limitation des droits et libertés des patients ne peut avoir de caractère systématique, permanent ou général</a:t>
            </a:r>
          </a:p>
          <a:p>
            <a:pPr marL="904875" lvl="1" indent="-457200">
              <a:buFont typeface="Arial" panose="020B0604020202020204" pitchFamily="34" charset="0"/>
              <a:buChar char="•"/>
            </a:pPr>
            <a:r>
              <a:rPr lang="fr-FR" dirty="0"/>
              <a:t>Le placement en soins sans consentement n’entraine en lui-même aucune autre obligation que celle de séjourner dans le lieu de soins</a:t>
            </a:r>
          </a:p>
          <a:p>
            <a:pPr>
              <a:spcBef>
                <a:spcPts val="1200"/>
              </a:spcBef>
            </a:pPr>
            <a:r>
              <a:rPr lang="fr-FR" dirty="0"/>
              <a:t>Les atteintes constatées</a:t>
            </a:r>
          </a:p>
          <a:p>
            <a:pPr marL="904875" lvl="1" indent="-457200">
              <a:buFont typeface="Arial" panose="020B0604020202020204" pitchFamily="34" charset="0"/>
              <a:buChar char="•"/>
            </a:pPr>
            <a:r>
              <a:rPr lang="fr-FR" dirty="0"/>
              <a:t>Fermeture « historique » des services</a:t>
            </a:r>
          </a:p>
          <a:p>
            <a:pPr marL="904875" lvl="1" indent="-457200">
              <a:buFont typeface="Arial" panose="020B0604020202020204" pitchFamily="34" charset="0"/>
              <a:buChar char="•"/>
            </a:pPr>
            <a:r>
              <a:rPr lang="fr-FR" dirty="0"/>
              <a:t>Internalisation de directives réelles ou supposées par les soignants</a:t>
            </a:r>
          </a:p>
          <a:p>
            <a:pPr marL="904875" lvl="1" indent="-457200">
              <a:buFont typeface="Arial" panose="020B0604020202020204" pitchFamily="34" charset="0"/>
              <a:buChar char="•"/>
            </a:pPr>
            <a:r>
              <a:rPr lang="fr-FR" dirty="0"/>
              <a:t>Des entraves aux « libertés » du quotidien (visites, téléphone, Internet, tabac, sexualité, etc.)</a:t>
            </a:r>
          </a:p>
          <a:p>
            <a:pPr>
              <a:spcBef>
                <a:spcPts val="1200"/>
              </a:spcBef>
            </a:pPr>
            <a:r>
              <a:rPr lang="fr-FR" dirty="0">
                <a:solidFill>
                  <a:schemeClr val="accent2"/>
                </a:solidFill>
                <a:ea typeface="Tahoma" pitchFamily="34" charset="0"/>
                <a:cs typeface="Tahoma" pitchFamily="34" charset="0"/>
              </a:rPr>
              <a:t>Aucune liberté ne peut être restreinte par des mesures relevant de l’organisation, à l’exception des contraintes communément admises de la vie en collectivité </a:t>
            </a:r>
          </a:p>
          <a:p>
            <a:pPr marL="790575" lvl="1" indent="-342900">
              <a:spcBef>
                <a:spcPct val="0"/>
              </a:spcBef>
              <a:buFont typeface="Arial" panose="020B0604020202020204" pitchFamily="34" charset="0"/>
              <a:buChar char="•"/>
            </a:pPr>
            <a:r>
              <a:rPr lang="fr-FR" sz="2500" dirty="0">
                <a:solidFill>
                  <a:schemeClr val="accent2"/>
                </a:solidFill>
                <a:ea typeface="Tahoma" pitchFamily="34" charset="0"/>
                <a:cs typeface="Tahoma" pitchFamily="34" charset="0"/>
              </a:rPr>
              <a:t>Horaires</a:t>
            </a:r>
          </a:p>
          <a:p>
            <a:pPr marL="790575" lvl="1" indent="-342900">
              <a:spcBef>
                <a:spcPct val="0"/>
              </a:spcBef>
              <a:buFont typeface="Arial" panose="020B0604020202020204" pitchFamily="34" charset="0"/>
              <a:buChar char="•"/>
            </a:pPr>
            <a:r>
              <a:rPr lang="fr-FR" sz="2500" dirty="0">
                <a:solidFill>
                  <a:schemeClr val="accent2"/>
                </a:solidFill>
                <a:ea typeface="Tahoma" pitchFamily="34" charset="0"/>
                <a:cs typeface="Tahoma" pitchFamily="34" charset="0"/>
              </a:rPr>
              <a:t>Respect d’autrui</a:t>
            </a:r>
          </a:p>
          <a:p>
            <a:pPr marL="790575" lvl="1" indent="-342900">
              <a:spcBef>
                <a:spcPct val="0"/>
              </a:spcBef>
              <a:buFont typeface="Arial" panose="020B0604020202020204" pitchFamily="34" charset="0"/>
              <a:buChar char="•"/>
            </a:pPr>
            <a:r>
              <a:rPr lang="fr-FR" sz="2500" dirty="0">
                <a:solidFill>
                  <a:schemeClr val="accent2"/>
                </a:solidFill>
                <a:ea typeface="Tahoma" pitchFamily="34" charset="0"/>
                <a:cs typeface="Tahoma" pitchFamily="34" charset="0"/>
              </a:rPr>
              <a:t>Respect du bon ordre interne des établissements</a:t>
            </a:r>
          </a:p>
          <a:p>
            <a:pPr marL="0" lvl="1">
              <a:spcBef>
                <a:spcPts val="1200"/>
              </a:spcBef>
            </a:pPr>
            <a:r>
              <a:rPr lang="fr-FR" sz="2900" b="1" dirty="0">
                <a:solidFill>
                  <a:schemeClr val="accent2"/>
                </a:solidFill>
                <a:ea typeface="Tahoma" pitchFamily="34" charset="0"/>
                <a:cs typeface="Tahoma" pitchFamily="34" charset="0"/>
              </a:rPr>
              <a:t>La liberté d’aller et venir doit être analysée et motivée dans chaque établissement</a:t>
            </a:r>
          </a:p>
        </p:txBody>
      </p:sp>
      <p:sp>
        <p:nvSpPr>
          <p:cNvPr id="4" name="Espace réservé de la date 3">
            <a:extLst>
              <a:ext uri="{FF2B5EF4-FFF2-40B4-BE49-F238E27FC236}">
                <a16:creationId xmlns:a16="http://schemas.microsoft.com/office/drawing/2014/main" xmlns="" id="{9A08190A-5361-45B2-AED7-1FBD0422F9AF}"/>
              </a:ext>
            </a:extLst>
          </p:cNvPr>
          <p:cNvSpPr>
            <a:spLocks noGrp="1"/>
          </p:cNvSpPr>
          <p:nvPr>
            <p:ph type="dt" sz="half" idx="10"/>
          </p:nvPr>
        </p:nvSpPr>
        <p:spPr/>
        <p:txBody>
          <a:bodyPr/>
          <a:lstStyle/>
          <a:p>
            <a:r>
              <a:rPr lang="fr-FR" dirty="0"/>
              <a:t>20 novembre 2019</a:t>
            </a:r>
          </a:p>
        </p:txBody>
      </p:sp>
      <p:sp>
        <p:nvSpPr>
          <p:cNvPr id="5" name="Espace réservé du numéro de diapositive 4">
            <a:extLst>
              <a:ext uri="{FF2B5EF4-FFF2-40B4-BE49-F238E27FC236}">
                <a16:creationId xmlns:a16="http://schemas.microsoft.com/office/drawing/2014/main" xmlns="" id="{D0F960F5-BB2F-4B6C-B9C4-B6ADEBADDEBE}"/>
              </a:ext>
            </a:extLst>
          </p:cNvPr>
          <p:cNvSpPr>
            <a:spLocks noGrp="1"/>
          </p:cNvSpPr>
          <p:nvPr>
            <p:ph type="sldNum" sz="quarter" idx="11"/>
          </p:nvPr>
        </p:nvSpPr>
        <p:spPr/>
        <p:txBody>
          <a:bodyPr/>
          <a:lstStyle/>
          <a:p>
            <a:fld id="{82663D92-DE7E-4C34-B5AB-70BE7374E012}" type="slidenum">
              <a:rPr lang="fr-FR" smtClean="0"/>
              <a:pPr/>
              <a:t>8</a:t>
            </a:fld>
            <a:r>
              <a:rPr lang="fr-FR"/>
              <a:t> </a:t>
            </a:r>
            <a:endParaRPr lang="fr-FR" dirty="0"/>
          </a:p>
        </p:txBody>
      </p:sp>
      <p:sp>
        <p:nvSpPr>
          <p:cNvPr id="6" name="Espace réservé du pied de page 5">
            <a:extLst>
              <a:ext uri="{FF2B5EF4-FFF2-40B4-BE49-F238E27FC236}">
                <a16:creationId xmlns:a16="http://schemas.microsoft.com/office/drawing/2014/main" xmlns="" id="{27810C08-E234-4C4F-A91E-8BFD4D8CB452}"/>
              </a:ext>
            </a:extLst>
          </p:cNvPr>
          <p:cNvSpPr>
            <a:spLocks noGrp="1"/>
          </p:cNvSpPr>
          <p:nvPr>
            <p:ph type="ftr" sz="quarter" idx="12"/>
          </p:nvPr>
        </p:nvSpPr>
        <p:spPr/>
        <p:txBody>
          <a:bodyPr/>
          <a:lstStyle/>
          <a:p>
            <a:r>
              <a:rPr lang="fr-FR" dirty="0"/>
              <a:t>Analyse des risques et psychiatrie</a:t>
            </a:r>
          </a:p>
        </p:txBody>
      </p:sp>
    </p:spTree>
    <p:extLst>
      <p:ext uri="{BB962C8B-B14F-4D97-AF65-F5344CB8AC3E}">
        <p14:creationId xmlns:p14="http://schemas.microsoft.com/office/powerpoint/2010/main" val="4121413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F6DABE6-45FD-4EF4-AFAC-F890B96E88E8}"/>
              </a:ext>
            </a:extLst>
          </p:cNvPr>
          <p:cNvSpPr>
            <a:spLocks noGrp="1"/>
          </p:cNvSpPr>
          <p:nvPr>
            <p:ph type="title"/>
          </p:nvPr>
        </p:nvSpPr>
        <p:spPr/>
        <p:txBody>
          <a:bodyPr>
            <a:normAutofit fontScale="90000"/>
          </a:bodyPr>
          <a:lstStyle/>
          <a:p>
            <a:r>
              <a:rPr lang="fr-FR" dirty="0"/>
              <a:t>L’analyse individuelle du risque pour doser la contrainte</a:t>
            </a:r>
          </a:p>
        </p:txBody>
      </p:sp>
      <p:sp>
        <p:nvSpPr>
          <p:cNvPr id="3" name="Espace réservé du contenu 2">
            <a:extLst>
              <a:ext uri="{FF2B5EF4-FFF2-40B4-BE49-F238E27FC236}">
                <a16:creationId xmlns:a16="http://schemas.microsoft.com/office/drawing/2014/main" xmlns="" id="{3A5DE5EE-7496-445F-B1C1-22A7615DF5AB}"/>
              </a:ext>
            </a:extLst>
          </p:cNvPr>
          <p:cNvSpPr>
            <a:spLocks noGrp="1"/>
          </p:cNvSpPr>
          <p:nvPr>
            <p:ph idx="1"/>
          </p:nvPr>
        </p:nvSpPr>
        <p:spPr>
          <a:xfrm>
            <a:off x="457200" y="1124744"/>
            <a:ext cx="8229600" cy="5328592"/>
          </a:xfrm>
        </p:spPr>
        <p:txBody>
          <a:bodyPr>
            <a:normAutofit fontScale="70000" lnSpcReduction="20000"/>
          </a:bodyPr>
          <a:lstStyle/>
          <a:p>
            <a:r>
              <a:rPr lang="fr-FR" dirty="0"/>
              <a:t>Toute contrainte doit être nécessaire et proportionnée au risque formellement évalué</a:t>
            </a:r>
          </a:p>
          <a:p>
            <a:pPr marL="904875" lvl="1" indent="-457200">
              <a:buFont typeface="Arial" panose="020B0604020202020204" pitchFamily="34" charset="0"/>
              <a:buChar char="•"/>
            </a:pPr>
            <a:r>
              <a:rPr lang="fr-FR" dirty="0"/>
              <a:t>La loi l’impose pour l’isolement et la contention</a:t>
            </a:r>
          </a:p>
          <a:p>
            <a:pPr marL="904875" lvl="1" indent="-457200">
              <a:buFont typeface="Arial" panose="020B0604020202020204" pitchFamily="34" charset="0"/>
              <a:buChar char="•"/>
            </a:pPr>
            <a:r>
              <a:rPr lang="fr-FR" dirty="0"/>
              <a:t>Le CGLPL le recommande pour toute forme de contrainte</a:t>
            </a:r>
          </a:p>
          <a:p>
            <a:pPr>
              <a:spcBef>
                <a:spcPts val="1200"/>
              </a:spcBef>
              <a:spcAft>
                <a:spcPts val="1200"/>
              </a:spcAft>
            </a:pPr>
            <a:r>
              <a:rPr lang="fr-FR" dirty="0"/>
              <a:t>Les mesures à prendre</a:t>
            </a:r>
          </a:p>
          <a:p>
            <a:pPr marL="904875" lvl="1" indent="-457200">
              <a:buFont typeface="Arial" panose="020B0604020202020204" pitchFamily="34" charset="0"/>
              <a:buChar char="•"/>
            </a:pPr>
            <a:r>
              <a:rPr lang="fr-FR" dirty="0"/>
              <a:t>La notion de « dernier recours » suppose que l’on peut décrire et lister les mesures préventives prises</a:t>
            </a:r>
          </a:p>
          <a:p>
            <a:pPr marL="904875" lvl="1" indent="-457200">
              <a:buFont typeface="Arial" panose="020B0604020202020204" pitchFamily="34" charset="0"/>
              <a:buChar char="•"/>
            </a:pPr>
            <a:r>
              <a:rPr lang="fr-FR" dirty="0"/>
              <a:t>La recherche de formules de sortie de la contrainte doit accompagner la mise en place de la mesure</a:t>
            </a:r>
          </a:p>
          <a:p>
            <a:pPr marL="904875" lvl="1" indent="-457200">
              <a:buFont typeface="Arial" panose="020B0604020202020204" pitchFamily="34" charset="0"/>
              <a:buChar char="•"/>
            </a:pPr>
            <a:r>
              <a:rPr lang="fr-FR" dirty="0"/>
              <a:t>Un contrôle « externe » ou « collégial » doit être systématique</a:t>
            </a:r>
          </a:p>
          <a:p>
            <a:pPr marL="904875" lvl="1" indent="-457200">
              <a:buFont typeface="Arial" panose="020B0604020202020204" pitchFamily="34" charset="0"/>
              <a:buChar char="•"/>
            </a:pPr>
            <a:r>
              <a:rPr lang="fr-FR" dirty="0"/>
              <a:t>La réévaluation périodique de la contrainte est obligatoire</a:t>
            </a:r>
          </a:p>
          <a:p>
            <a:pPr marL="904875" lvl="1" indent="-457200">
              <a:buFont typeface="Arial" panose="020B0604020202020204" pitchFamily="34" charset="0"/>
              <a:buChar char="•"/>
            </a:pPr>
            <a:r>
              <a:rPr lang="fr-FR" dirty="0"/>
              <a:t>La décision médicale ne peut être déléguée</a:t>
            </a:r>
          </a:p>
          <a:p>
            <a:pPr>
              <a:spcBef>
                <a:spcPts val="1200"/>
              </a:spcBef>
              <a:spcAft>
                <a:spcPts val="1200"/>
              </a:spcAft>
            </a:pPr>
            <a:r>
              <a:rPr lang="fr-FR" sz="2700" dirty="0">
                <a:solidFill>
                  <a:schemeClr val="accent2"/>
                </a:solidFill>
                <a:ea typeface="Tahoma" pitchFamily="34" charset="0"/>
                <a:cs typeface="Tahoma" pitchFamily="34" charset="0"/>
              </a:rPr>
              <a:t>Les professionnels susceptibles d’avoir à placer sous contrainte une personne en état de crise, devraient bénéficier d’une qualification spécifique et régulièrement renouvelée pour :</a:t>
            </a:r>
          </a:p>
          <a:p>
            <a:pPr marL="904875" lvl="1" indent="-457200">
              <a:spcBef>
                <a:spcPct val="0"/>
              </a:spcBef>
              <a:buFont typeface="Arial" panose="020B0604020202020204" pitchFamily="34" charset="0"/>
              <a:buChar char="•"/>
            </a:pPr>
            <a:r>
              <a:rPr lang="fr-FR" sz="2300" dirty="0">
                <a:solidFill>
                  <a:schemeClr val="accent2"/>
                </a:solidFill>
                <a:ea typeface="Tahoma" pitchFamily="34" charset="0"/>
                <a:cs typeface="Tahoma" pitchFamily="34" charset="0"/>
              </a:rPr>
              <a:t>intégrer l’objectif de limitation de ces pratiques fixé par la loi et de </a:t>
            </a:r>
          </a:p>
          <a:p>
            <a:pPr marL="904875" lvl="1" indent="-457200">
              <a:spcBef>
                <a:spcPct val="0"/>
              </a:spcBef>
              <a:buFont typeface="Arial" panose="020B0604020202020204" pitchFamily="34" charset="0"/>
              <a:buChar char="•"/>
            </a:pPr>
            <a:r>
              <a:rPr lang="fr-FR" sz="2300" dirty="0">
                <a:solidFill>
                  <a:schemeClr val="accent2"/>
                </a:solidFill>
                <a:ea typeface="Tahoma" pitchFamily="34" charset="0"/>
                <a:cs typeface="Tahoma" pitchFamily="34" charset="0"/>
              </a:rPr>
              <a:t>n’user de la force que dans le respect des principes de nécessité et de proportionnalité</a:t>
            </a:r>
          </a:p>
          <a:p>
            <a:endParaRPr lang="fr-FR" dirty="0"/>
          </a:p>
        </p:txBody>
      </p:sp>
      <p:sp>
        <p:nvSpPr>
          <p:cNvPr id="4" name="Espace réservé de la date 3">
            <a:extLst>
              <a:ext uri="{FF2B5EF4-FFF2-40B4-BE49-F238E27FC236}">
                <a16:creationId xmlns:a16="http://schemas.microsoft.com/office/drawing/2014/main" xmlns="" id="{4A85A3BE-F69B-4D27-B7DE-FC062C294156}"/>
              </a:ext>
            </a:extLst>
          </p:cNvPr>
          <p:cNvSpPr>
            <a:spLocks noGrp="1"/>
          </p:cNvSpPr>
          <p:nvPr>
            <p:ph type="dt" sz="half" idx="10"/>
          </p:nvPr>
        </p:nvSpPr>
        <p:spPr/>
        <p:txBody>
          <a:bodyPr/>
          <a:lstStyle/>
          <a:p>
            <a:r>
              <a:rPr lang="fr-FR"/>
              <a:t>11/06/2015</a:t>
            </a:r>
          </a:p>
        </p:txBody>
      </p:sp>
      <p:sp>
        <p:nvSpPr>
          <p:cNvPr id="5" name="Espace réservé du numéro de diapositive 4">
            <a:extLst>
              <a:ext uri="{FF2B5EF4-FFF2-40B4-BE49-F238E27FC236}">
                <a16:creationId xmlns:a16="http://schemas.microsoft.com/office/drawing/2014/main" xmlns="" id="{109ABA49-DBFE-4CC0-8926-BD6E30D75CED}"/>
              </a:ext>
            </a:extLst>
          </p:cNvPr>
          <p:cNvSpPr>
            <a:spLocks noGrp="1"/>
          </p:cNvSpPr>
          <p:nvPr>
            <p:ph type="sldNum" sz="quarter" idx="11"/>
          </p:nvPr>
        </p:nvSpPr>
        <p:spPr/>
        <p:txBody>
          <a:bodyPr/>
          <a:lstStyle/>
          <a:p>
            <a:fld id="{82663D92-DE7E-4C34-B5AB-70BE7374E012}" type="slidenum">
              <a:rPr lang="fr-FR" smtClean="0"/>
              <a:pPr/>
              <a:t>9</a:t>
            </a:fld>
            <a:r>
              <a:rPr lang="fr-FR"/>
              <a:t> </a:t>
            </a:r>
            <a:endParaRPr lang="fr-FR" dirty="0"/>
          </a:p>
        </p:txBody>
      </p:sp>
      <p:sp>
        <p:nvSpPr>
          <p:cNvPr id="6" name="Espace réservé du pied de page 5">
            <a:extLst>
              <a:ext uri="{FF2B5EF4-FFF2-40B4-BE49-F238E27FC236}">
                <a16:creationId xmlns:a16="http://schemas.microsoft.com/office/drawing/2014/main" xmlns="" id="{5824BE16-D22A-49E8-9624-BC9439B65BA8}"/>
              </a:ext>
            </a:extLst>
          </p:cNvPr>
          <p:cNvSpPr>
            <a:spLocks noGrp="1"/>
          </p:cNvSpPr>
          <p:nvPr>
            <p:ph type="ftr" sz="quarter" idx="12"/>
          </p:nvPr>
        </p:nvSpPr>
        <p:spPr/>
        <p:txBody>
          <a:bodyPr/>
          <a:lstStyle/>
          <a:p>
            <a:r>
              <a:rPr lang="fr-FR" dirty="0"/>
              <a:t>Analyse des risques et psychiatrie</a:t>
            </a:r>
          </a:p>
        </p:txBody>
      </p:sp>
    </p:spTree>
    <p:extLst>
      <p:ext uri="{BB962C8B-B14F-4D97-AF65-F5344CB8AC3E}">
        <p14:creationId xmlns:p14="http://schemas.microsoft.com/office/powerpoint/2010/main" val="2041372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xmlns="" id="{F87D3864-B287-43E3-8645-07BAC774F32A}"/>
              </a:ext>
            </a:extLst>
          </p:cNvPr>
          <p:cNvSpPr>
            <a:spLocks noGrp="1"/>
          </p:cNvSpPr>
          <p:nvPr>
            <p:ph idx="1"/>
          </p:nvPr>
        </p:nvSpPr>
        <p:spPr/>
        <p:txBody>
          <a:bodyPr>
            <a:normAutofit fontScale="92500"/>
          </a:bodyPr>
          <a:lstStyle/>
          <a:p>
            <a:pPr algn="just"/>
            <a:r>
              <a:rPr lang="fr-FR" b="0" i="1" dirty="0">
                <a:solidFill>
                  <a:srgbClr val="FF0000"/>
                </a:solidFill>
              </a:rPr>
              <a:t>« La chambre d'isolement comptait seulement un matelas par terre, avec un protège matelas et une couverture. Je n'ai pas eu d'urinoir ni le droit d'aller aux toilettes. J'ai donc du uriner par terre. J'ignore donc combien de temps je suis restée dans cette chambre. Au bout de quelques jours, j'ai essayé de m'enfuir de l’hôpital, ce que je n'ai évidemment pas réussi. […] Encore une fois, aucun repère temporel, ni urinoir ni seau ni autorisation d'aller aux toilettes. J'ai du faire mes besoins dans le plateau qui avait servi pour le petit-déjeuner. Ces conditions d'enfermement ont contribue a ma désorientation dans le temps et m'ont fait perdre ma dignité » </a:t>
            </a:r>
            <a:r>
              <a:rPr lang="fr-FR" b="0" i="1" dirty="0"/>
              <a:t>(Maison de sante </a:t>
            </a:r>
            <a:r>
              <a:rPr lang="fr-FR" b="0" i="1" dirty="0" err="1"/>
              <a:t>d’Epinay-sur-seine</a:t>
            </a:r>
            <a:r>
              <a:rPr lang="fr-FR" b="0" i="1" dirty="0"/>
              <a:t>, 2019) </a:t>
            </a:r>
          </a:p>
          <a:p>
            <a:endParaRPr lang="fr-FR" dirty="0"/>
          </a:p>
        </p:txBody>
      </p:sp>
      <p:sp>
        <p:nvSpPr>
          <p:cNvPr id="3" name="Espace réservé de la date 2"/>
          <p:cNvSpPr>
            <a:spLocks noGrp="1"/>
          </p:cNvSpPr>
          <p:nvPr>
            <p:ph type="dt" sz="half" idx="10"/>
          </p:nvPr>
        </p:nvSpPr>
        <p:spPr/>
        <p:txBody>
          <a:bodyPr/>
          <a:lstStyle/>
          <a:p>
            <a:r>
              <a:rPr lang="fr-FR"/>
              <a:t>11/06/2015</a:t>
            </a:r>
          </a:p>
        </p:txBody>
      </p:sp>
      <p:sp>
        <p:nvSpPr>
          <p:cNvPr id="5" name="Espace réservé du numéro de diapositive 4"/>
          <p:cNvSpPr>
            <a:spLocks noGrp="1"/>
          </p:cNvSpPr>
          <p:nvPr>
            <p:ph type="sldNum" sz="quarter" idx="11"/>
          </p:nvPr>
        </p:nvSpPr>
        <p:spPr/>
        <p:txBody>
          <a:bodyPr/>
          <a:lstStyle/>
          <a:p>
            <a:fld id="{82663D92-DE7E-4C34-B5AB-70BE7374E012}" type="slidenum">
              <a:rPr lang="fr-FR" smtClean="0"/>
              <a:pPr/>
              <a:t>11</a:t>
            </a:fld>
            <a:endParaRPr lang="fr-FR"/>
          </a:p>
        </p:txBody>
      </p:sp>
      <p:sp>
        <p:nvSpPr>
          <p:cNvPr id="4" name="Espace réservé du pied de page 3"/>
          <p:cNvSpPr>
            <a:spLocks noGrp="1"/>
          </p:cNvSpPr>
          <p:nvPr>
            <p:ph type="ftr" sz="quarter" idx="12"/>
          </p:nvPr>
        </p:nvSpPr>
        <p:spPr/>
        <p:txBody>
          <a:bodyPr/>
          <a:lstStyle/>
          <a:p>
            <a:r>
              <a:rPr lang="fr-FR" dirty="0"/>
              <a:t>Analyse des risques et psychiatrie</a:t>
            </a:r>
          </a:p>
        </p:txBody>
      </p:sp>
    </p:spTree>
    <p:extLst>
      <p:ext uri="{BB962C8B-B14F-4D97-AF65-F5344CB8AC3E}">
        <p14:creationId xmlns:p14="http://schemas.microsoft.com/office/powerpoint/2010/main" val="1208957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67B868B5-E0E2-4580-B798-4BE3D2115A52}"/>
              </a:ext>
            </a:extLst>
          </p:cNvPr>
          <p:cNvSpPr>
            <a:spLocks noGrp="1"/>
          </p:cNvSpPr>
          <p:nvPr>
            <p:ph idx="1"/>
          </p:nvPr>
        </p:nvSpPr>
        <p:spPr/>
        <p:txBody>
          <a:bodyPr>
            <a:normAutofit fontScale="85000" lnSpcReduction="10000"/>
          </a:bodyPr>
          <a:lstStyle/>
          <a:p>
            <a:pPr algn="just"/>
            <a:r>
              <a:rPr lang="fr-FR" dirty="0">
                <a:solidFill>
                  <a:srgbClr val="FF0000"/>
                </a:solidFill>
              </a:rPr>
              <a:t>« </a:t>
            </a:r>
            <a:r>
              <a:rPr lang="fr-FR" b="0" i="1" dirty="0">
                <a:solidFill>
                  <a:srgbClr val="FF0000"/>
                </a:solidFill>
              </a:rPr>
              <a:t>Les locaux avaient initialement été construits pour être des HLM et présentent de nombreux inconvénients. Ils sont imbriqués dans d’autres bâtiments en vis-à-vis direct qui ont gardé cette destination initiale. Ces locaux sont inappropriés pour la prise en charge de patients : manque d’intimité, limitation des espaces de déambulation, une cour de promenade qui a un aspect carcéral, le secteur G28 n’a aucun espace d’accueil des familles ou de salle d’activité au sein des unités. Les médecins ont été associés aux travaux d’aménagements des locaux mais, selon les propos recueillis, cette collaboration a connu de nombreuses embûches, soignants et architectes ne se sont pas suffisamment entendus. </a:t>
            </a:r>
          </a:p>
          <a:p>
            <a:pPr algn="just"/>
            <a:r>
              <a:rPr lang="fr-FR" b="0" i="1" dirty="0">
                <a:solidFill>
                  <a:srgbClr val="FF0000"/>
                </a:solidFill>
              </a:rPr>
              <a:t>Comme cela a été indiqué aux contrôleurs lors de leur enquête : « L’environnement architectural raté crée de la violence. » </a:t>
            </a:r>
            <a:r>
              <a:rPr lang="fr-FR" b="0" dirty="0"/>
              <a:t>(Centre hospitalier spécialisé Maison-Blanche (Paris), site d’Avron) </a:t>
            </a:r>
            <a:endParaRPr lang="fr-FR" b="0" i="1" dirty="0"/>
          </a:p>
          <a:p>
            <a:endParaRPr lang="fr-FR" dirty="0"/>
          </a:p>
        </p:txBody>
      </p:sp>
      <p:sp>
        <p:nvSpPr>
          <p:cNvPr id="4" name="Espace réservé de la date 3">
            <a:extLst>
              <a:ext uri="{FF2B5EF4-FFF2-40B4-BE49-F238E27FC236}">
                <a16:creationId xmlns:a16="http://schemas.microsoft.com/office/drawing/2014/main" xmlns="" id="{2A731EDC-83C5-45B1-B707-A32C47A876D9}"/>
              </a:ext>
            </a:extLst>
          </p:cNvPr>
          <p:cNvSpPr>
            <a:spLocks noGrp="1"/>
          </p:cNvSpPr>
          <p:nvPr>
            <p:ph type="dt" sz="half" idx="10"/>
          </p:nvPr>
        </p:nvSpPr>
        <p:spPr/>
        <p:txBody>
          <a:bodyPr/>
          <a:lstStyle/>
          <a:p>
            <a:r>
              <a:rPr lang="fr-FR"/>
              <a:t>11/06/2015</a:t>
            </a:r>
          </a:p>
        </p:txBody>
      </p:sp>
      <p:sp>
        <p:nvSpPr>
          <p:cNvPr id="5" name="Espace réservé du numéro de diapositive 4">
            <a:extLst>
              <a:ext uri="{FF2B5EF4-FFF2-40B4-BE49-F238E27FC236}">
                <a16:creationId xmlns:a16="http://schemas.microsoft.com/office/drawing/2014/main" xmlns="" id="{D188072A-164B-4494-ACEF-6F168B3A966F}"/>
              </a:ext>
            </a:extLst>
          </p:cNvPr>
          <p:cNvSpPr>
            <a:spLocks noGrp="1"/>
          </p:cNvSpPr>
          <p:nvPr>
            <p:ph type="sldNum" sz="quarter" idx="11"/>
          </p:nvPr>
        </p:nvSpPr>
        <p:spPr/>
        <p:txBody>
          <a:bodyPr/>
          <a:lstStyle/>
          <a:p>
            <a:fld id="{82663D92-DE7E-4C34-B5AB-70BE7374E012}" type="slidenum">
              <a:rPr lang="fr-FR" smtClean="0"/>
              <a:pPr/>
              <a:t>12</a:t>
            </a:fld>
            <a:r>
              <a:rPr lang="fr-FR"/>
              <a:t> </a:t>
            </a:r>
            <a:endParaRPr lang="fr-FR" dirty="0"/>
          </a:p>
        </p:txBody>
      </p:sp>
      <p:sp>
        <p:nvSpPr>
          <p:cNvPr id="6" name="Espace réservé du pied de page 5">
            <a:extLst>
              <a:ext uri="{FF2B5EF4-FFF2-40B4-BE49-F238E27FC236}">
                <a16:creationId xmlns:a16="http://schemas.microsoft.com/office/drawing/2014/main" xmlns="" id="{8A2E4A9A-4550-4E1D-B306-D9CC14CE69F1}"/>
              </a:ext>
            </a:extLst>
          </p:cNvPr>
          <p:cNvSpPr>
            <a:spLocks noGrp="1"/>
          </p:cNvSpPr>
          <p:nvPr>
            <p:ph type="ftr" sz="quarter" idx="12"/>
          </p:nvPr>
        </p:nvSpPr>
        <p:spPr/>
        <p:txBody>
          <a:bodyPr/>
          <a:lstStyle/>
          <a:p>
            <a:r>
              <a:rPr lang="fr-FR" dirty="0"/>
              <a:t>Analyse des risques et psychiatrie</a:t>
            </a:r>
          </a:p>
        </p:txBody>
      </p:sp>
    </p:spTree>
    <p:extLst>
      <p:ext uri="{BB962C8B-B14F-4D97-AF65-F5344CB8AC3E}">
        <p14:creationId xmlns:p14="http://schemas.microsoft.com/office/powerpoint/2010/main" val="945928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259637FD-E597-4772-A99A-498084C4D3EA}"/>
              </a:ext>
            </a:extLst>
          </p:cNvPr>
          <p:cNvSpPr>
            <a:spLocks noGrp="1"/>
          </p:cNvSpPr>
          <p:nvPr>
            <p:ph idx="1"/>
          </p:nvPr>
        </p:nvSpPr>
        <p:spPr/>
        <p:txBody>
          <a:bodyPr>
            <a:normAutofit fontScale="77500" lnSpcReduction="20000"/>
          </a:bodyPr>
          <a:lstStyle/>
          <a:p>
            <a:pPr algn="just"/>
            <a:r>
              <a:rPr lang="fr-FR" b="0" i="1" dirty="0">
                <a:solidFill>
                  <a:srgbClr val="FF0000"/>
                </a:solidFill>
              </a:rPr>
              <a:t>« Si je vous contacte c'est pour vous informer de faits dont j'ai été témoin au quotidien, mais aussi rapportes par les patients eux-mêmes. Vous l'aurez compris je pense qu'il s'agit de « maltraitance ». j'y inclus la négligence, le mépris, la violence physique et surtout psychique. Il y a pourtant bien des patients qui en parlent mais personne n'en tient compte. Quelle valeur donner aux dires de personnes dites « folles », « délirantes », « débiles »… il s'agit pourtant de personnes vulnérables. Quel sens donner aux droits du patient quand les soignants se positionnent en autorité vis-à-vis de ces personnes ? c'est un milieu qui reste ferme, ou chacun exerce sa toute-puissance sur le patient, allant du psychiatre au cadre et de ce fait aux soignants. Aujourd'hui, leurs taches principales se réduisent a d'innombrables réunions, ce qui entraine par conséquent leur absence quotidienne dans les services. Il n'est pas rare de voir aujourd'hui inscrit sur la porte d'un bureau infirmier : « accès interdit » ou une porte très souvent fermée dissuadant ainsi toute personne ayant une demande urgente ou pas. »</a:t>
            </a:r>
            <a:r>
              <a:rPr lang="fr-FR" b="0" dirty="0"/>
              <a:t> (CHS de la Savoie, 2018) </a:t>
            </a:r>
          </a:p>
          <a:p>
            <a:endParaRPr lang="fr-FR" dirty="0"/>
          </a:p>
        </p:txBody>
      </p:sp>
      <p:sp>
        <p:nvSpPr>
          <p:cNvPr id="4" name="Espace réservé de la date 3">
            <a:extLst>
              <a:ext uri="{FF2B5EF4-FFF2-40B4-BE49-F238E27FC236}">
                <a16:creationId xmlns:a16="http://schemas.microsoft.com/office/drawing/2014/main" xmlns="" id="{6295DC06-93DD-4CBA-81A9-AA4D0BC39CD7}"/>
              </a:ext>
            </a:extLst>
          </p:cNvPr>
          <p:cNvSpPr>
            <a:spLocks noGrp="1"/>
          </p:cNvSpPr>
          <p:nvPr>
            <p:ph type="dt" sz="half" idx="10"/>
          </p:nvPr>
        </p:nvSpPr>
        <p:spPr/>
        <p:txBody>
          <a:bodyPr/>
          <a:lstStyle/>
          <a:p>
            <a:r>
              <a:rPr lang="fr-FR"/>
              <a:t>11/06/2015</a:t>
            </a:r>
          </a:p>
        </p:txBody>
      </p:sp>
      <p:sp>
        <p:nvSpPr>
          <p:cNvPr id="5" name="Espace réservé du numéro de diapositive 4">
            <a:extLst>
              <a:ext uri="{FF2B5EF4-FFF2-40B4-BE49-F238E27FC236}">
                <a16:creationId xmlns:a16="http://schemas.microsoft.com/office/drawing/2014/main" xmlns="" id="{22F42712-A66B-4DB7-AF26-AC71CB8D0B23}"/>
              </a:ext>
            </a:extLst>
          </p:cNvPr>
          <p:cNvSpPr>
            <a:spLocks noGrp="1"/>
          </p:cNvSpPr>
          <p:nvPr>
            <p:ph type="sldNum" sz="quarter" idx="11"/>
          </p:nvPr>
        </p:nvSpPr>
        <p:spPr/>
        <p:txBody>
          <a:bodyPr/>
          <a:lstStyle/>
          <a:p>
            <a:fld id="{82663D92-DE7E-4C34-B5AB-70BE7374E012}" type="slidenum">
              <a:rPr lang="fr-FR" smtClean="0"/>
              <a:pPr/>
              <a:t>13</a:t>
            </a:fld>
            <a:r>
              <a:rPr lang="fr-FR"/>
              <a:t> </a:t>
            </a:r>
            <a:endParaRPr lang="fr-FR" dirty="0"/>
          </a:p>
        </p:txBody>
      </p:sp>
      <p:sp>
        <p:nvSpPr>
          <p:cNvPr id="6" name="Espace réservé du pied de page 5">
            <a:extLst>
              <a:ext uri="{FF2B5EF4-FFF2-40B4-BE49-F238E27FC236}">
                <a16:creationId xmlns:a16="http://schemas.microsoft.com/office/drawing/2014/main" xmlns="" id="{519192E5-5775-4D71-AF1D-798590D2BC3C}"/>
              </a:ext>
            </a:extLst>
          </p:cNvPr>
          <p:cNvSpPr>
            <a:spLocks noGrp="1"/>
          </p:cNvSpPr>
          <p:nvPr>
            <p:ph type="ftr" sz="quarter" idx="12"/>
          </p:nvPr>
        </p:nvSpPr>
        <p:spPr/>
        <p:txBody>
          <a:bodyPr/>
          <a:lstStyle/>
          <a:p>
            <a:r>
              <a:rPr lang="fr-FR"/>
              <a:t>Exemple de titre de document</a:t>
            </a:r>
            <a:endParaRPr lang="fr-FR" dirty="0"/>
          </a:p>
        </p:txBody>
      </p:sp>
    </p:spTree>
    <p:extLst>
      <p:ext uri="{BB962C8B-B14F-4D97-AF65-F5344CB8AC3E}">
        <p14:creationId xmlns:p14="http://schemas.microsoft.com/office/powerpoint/2010/main" val="701917216"/>
      </p:ext>
    </p:extLst>
  </p:cSld>
  <p:clrMapOvr>
    <a:masterClrMapping/>
  </p:clrMapOvr>
</p:sld>
</file>

<file path=ppt/theme/theme1.xml><?xml version="1.0" encoding="utf-8"?>
<a:theme xmlns:a="http://schemas.openxmlformats.org/drawingml/2006/main" name="CGLPL-modele-v1-1">
  <a:themeElements>
    <a:clrScheme name="CGLPL">
      <a:dk1>
        <a:sysClr val="windowText" lastClr="000000"/>
      </a:dk1>
      <a:lt1>
        <a:sysClr val="window" lastClr="FFFFFF"/>
      </a:lt1>
      <a:dk2>
        <a:srgbClr val="1F497D"/>
      </a:dk2>
      <a:lt2>
        <a:srgbClr val="EEECE1"/>
      </a:lt2>
      <a:accent1>
        <a:srgbClr val="0062AC"/>
      </a:accent1>
      <a:accent2>
        <a:srgbClr val="D90043"/>
      </a:accent2>
      <a:accent3>
        <a:srgbClr val="9BBB59"/>
      </a:accent3>
      <a:accent4>
        <a:srgbClr val="8064A2"/>
      </a:accent4>
      <a:accent5>
        <a:srgbClr val="7795CD"/>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AA41D84E-6180-4C0D-8F87-FEF496A73BBB}" vid="{694AF4B4-45D1-45C1-9DFE-2958745C80A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3BD44A14FF1E4ABEE33D2A27898009" ma:contentTypeVersion="112" ma:contentTypeDescription="Crée un document." ma:contentTypeScope="" ma:versionID="45e8f7561388987caa2952a8cf415786">
  <xsd:schema xmlns:xsd="http://www.w3.org/2001/XMLSchema" xmlns:xs="http://www.w3.org/2001/XMLSchema" xmlns:p="http://schemas.microsoft.com/office/2006/metadata/properties" xmlns:ns2="1d55b839-479f-4b14-b237-e2fae324f23f" targetNamespace="http://schemas.microsoft.com/office/2006/metadata/properties" ma:root="true" ma:fieldsID="3ff56effc7362131c9f37ed566b6c81b" ns2:_="">
    <xsd:import namespace="1d55b839-479f-4b14-b237-e2fae324f23f"/>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55b839-479f-4b14-b237-e2fae324f23f"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7"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9CCC39-27EE-403E-B955-9C09F42E0B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55b839-479f-4b14-b237-e2fae324f2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B7F3BF-C38F-4572-B02B-57409E8ED7C4}">
  <ds:schemaRefs>
    <ds:schemaRef ds:uri="http://purl.org/dc/dcmitype/"/>
    <ds:schemaRef ds:uri="http://purl.org/dc/elements/1.1/"/>
    <ds:schemaRef ds:uri="http://schemas.microsoft.com/office/2006/metadata/properties"/>
    <ds:schemaRef ds:uri="http://purl.org/dc/terms/"/>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1d55b839-479f-4b14-b237-e2fae324f23f"/>
  </ds:schemaRefs>
</ds:datastoreItem>
</file>

<file path=customXml/itemProps3.xml><?xml version="1.0" encoding="utf-8"?>
<ds:datastoreItem xmlns:ds="http://schemas.openxmlformats.org/officeDocument/2006/customXml" ds:itemID="{522274EB-1B1E-462A-A802-DB9FB93913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style PPT CGLPL</Template>
  <TotalTime>1172</TotalTime>
  <Words>1224</Words>
  <Application>Microsoft Office PowerPoint</Application>
  <PresentationFormat>Affichage à l'écran (4:3)</PresentationFormat>
  <Paragraphs>180</Paragraphs>
  <Slides>13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Calibri</vt:lpstr>
      <vt:lpstr>Century Gothic</vt:lpstr>
      <vt:lpstr>Tahoma</vt:lpstr>
      <vt:lpstr>CGLPL-modele-v1-1</vt:lpstr>
      <vt:lpstr>Analyse des risques et psychiatrie</vt:lpstr>
      <vt:lpstr>Loi du 30 octobre 2007 instituant un Contrôleur général des lieux de privation de liberté</vt:lpstr>
      <vt:lpstr>Les droits fondamentaux</vt:lpstr>
      <vt:lpstr>Le CGLPL et la psychiatrie</vt:lpstr>
      <vt:lpstr>L’analyse des risques est une affaire de point de vue</vt:lpstr>
      <vt:lpstr>Les risques de violence</vt:lpstr>
      <vt:lpstr>Les risques d’atteinte aux droits</vt:lpstr>
      <vt:lpstr>Les risques d’atteinte aux libertés</vt:lpstr>
      <vt:lpstr>L’analyse individuelle du risque pour doser la contrainte</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Analyse des risques et psychiatrie</dc:title>
  <dc:creator>FERRAGNE andre</dc:creator>
  <cp:lastModifiedBy>commun</cp:lastModifiedBy>
  <cp:revision>18</cp:revision>
  <dcterms:created xsi:type="dcterms:W3CDTF">2019-11-20T14:52:09Z</dcterms:created>
  <dcterms:modified xsi:type="dcterms:W3CDTF">2019-11-21T10:26:02Z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0x010100D03BD44A14FF1E4ABEE33D2A27898009</vt:lpwstr>
  </property>
</Properties>
</file>