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76" r:id="rId2"/>
    <p:sldId id="290" r:id="rId3"/>
    <p:sldId id="293" r:id="rId4"/>
    <p:sldId id="291" r:id="rId5"/>
    <p:sldId id="262" r:id="rId6"/>
    <p:sldId id="292" r:id="rId7"/>
    <p:sldId id="339" r:id="rId8"/>
    <p:sldId id="333" r:id="rId9"/>
    <p:sldId id="340" r:id="rId10"/>
    <p:sldId id="259" r:id="rId11"/>
    <p:sldId id="335" r:id="rId12"/>
    <p:sldId id="337" r:id="rId13"/>
    <p:sldId id="336" r:id="rId14"/>
    <p:sldId id="317" r:id="rId15"/>
    <p:sldId id="338" r:id="rId16"/>
  </p:sldIdLst>
  <p:sldSz cx="9144000" cy="6858000" type="screen4x3"/>
  <p:notesSz cx="6669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F7FA"/>
    <a:srgbClr val="F8F200"/>
    <a:srgbClr val="FFDD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0" autoAdjust="0"/>
    <p:restoredTop sz="94660"/>
  </p:normalViewPr>
  <p:slideViewPr>
    <p:cSldViewPr>
      <p:cViewPr>
        <p:scale>
          <a:sx n="60" d="100"/>
          <a:sy n="60" d="100"/>
        </p:scale>
        <p:origin x="-192" y="3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7551B78F-1CCC-422A-9B2E-167F1BA55FB9}" type="datetimeFigureOut">
              <a:rPr lang="fr-FR" smtClean="0"/>
              <a:t>20/11/2019</a:t>
            </a:fld>
            <a:endParaRPr lang="fr-FR"/>
          </a:p>
        </p:txBody>
      </p:sp>
      <p:sp>
        <p:nvSpPr>
          <p:cNvPr id="4" name="Espace réservé du pied de page 3"/>
          <p:cNvSpPr>
            <a:spLocks noGrp="1"/>
          </p:cNvSpPr>
          <p:nvPr>
            <p:ph type="ftr" sz="quarter" idx="2"/>
          </p:nvPr>
        </p:nvSpPr>
        <p:spPr>
          <a:xfrm>
            <a:off x="0" y="9429750"/>
            <a:ext cx="2890665"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6866" y="9429750"/>
            <a:ext cx="2890665" cy="496888"/>
          </a:xfrm>
          <a:prstGeom prst="rect">
            <a:avLst/>
          </a:prstGeom>
        </p:spPr>
        <p:txBody>
          <a:bodyPr vert="horz" lIns="91440" tIns="45720" rIns="91440" bIns="45720" rtlCol="0" anchor="b"/>
          <a:lstStyle>
            <a:lvl1pPr algn="r">
              <a:defRPr sz="1200"/>
            </a:lvl1pPr>
          </a:lstStyle>
          <a:p>
            <a:fld id="{090770B5-4847-4AD3-9006-F6366F60C791}" type="slidenum">
              <a:rPr lang="fr-FR" smtClean="0"/>
              <a:t>‹N°›</a:t>
            </a:fld>
            <a:endParaRPr lang="fr-FR"/>
          </a:p>
        </p:txBody>
      </p:sp>
    </p:spTree>
    <p:extLst>
      <p:ext uri="{BB962C8B-B14F-4D97-AF65-F5344CB8AC3E}">
        <p14:creationId xmlns:p14="http://schemas.microsoft.com/office/powerpoint/2010/main" val="2916351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889938"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1"/>
            <a:ext cx="2889938" cy="496411"/>
          </a:xfrm>
          <a:prstGeom prst="rect">
            <a:avLst/>
          </a:prstGeom>
        </p:spPr>
        <p:txBody>
          <a:bodyPr vert="horz" lIns="91440" tIns="45720" rIns="91440" bIns="45720" rtlCol="0"/>
          <a:lstStyle>
            <a:lvl1pPr algn="r">
              <a:defRPr sz="1200"/>
            </a:lvl1pPr>
          </a:lstStyle>
          <a:p>
            <a:fld id="{4D4EAA0B-F316-4DAB-80D1-59BC1487AFD4}" type="datetimeFigureOut">
              <a:rPr lang="fr-FR" smtClean="0"/>
              <a:t>20/11/2019</a:t>
            </a:fld>
            <a:endParaRPr lang="fr-FR"/>
          </a:p>
        </p:txBody>
      </p:sp>
      <p:sp>
        <p:nvSpPr>
          <p:cNvPr id="4" name="Espace réservé de l'image des diapositives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0092"/>
            <a:ext cx="2889938"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30092"/>
            <a:ext cx="2889938" cy="496411"/>
          </a:xfrm>
          <a:prstGeom prst="rect">
            <a:avLst/>
          </a:prstGeom>
        </p:spPr>
        <p:txBody>
          <a:bodyPr vert="horz" lIns="91440" tIns="45720" rIns="91440" bIns="45720" rtlCol="0" anchor="b"/>
          <a:lstStyle>
            <a:lvl1pPr algn="r">
              <a:defRPr sz="1200"/>
            </a:lvl1pPr>
          </a:lstStyle>
          <a:p>
            <a:fld id="{B36168FE-227E-42ED-940D-24714CDE9889}" type="slidenum">
              <a:rPr lang="fr-FR" smtClean="0"/>
              <a:t>‹N°›</a:t>
            </a:fld>
            <a:endParaRPr lang="fr-FR"/>
          </a:p>
        </p:txBody>
      </p:sp>
    </p:spTree>
    <p:extLst>
      <p:ext uri="{BB962C8B-B14F-4D97-AF65-F5344CB8AC3E}">
        <p14:creationId xmlns:p14="http://schemas.microsoft.com/office/powerpoint/2010/main" val="3413124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B861696-2513-4728-9AFD-0E2EC8CC9548}" type="slidenum">
              <a:rPr lang="fr-FR" altLang="fr-FR" smtClean="0"/>
              <a:pPr eaLnBrk="1" hangingPunct="1">
                <a:spcBef>
                  <a:spcPct val="0"/>
                </a:spcBef>
              </a:pPr>
              <a:t>6</a:t>
            </a:fld>
            <a:endParaRPr lang="fr-FR" altLang="fr-FR"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z="1000" smtClean="0"/>
              <a:t>(le biais de disponibilité)</a:t>
            </a:r>
          </a:p>
          <a:p>
            <a:pPr eaLnBrk="1" hangingPunct="1"/>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36168FE-227E-42ED-940D-24714CDE9889}" type="slidenum">
              <a:rPr lang="fr-FR" smtClean="0"/>
              <a:t>8</a:t>
            </a:fld>
            <a:endParaRPr lang="fr-FR"/>
          </a:p>
        </p:txBody>
      </p:sp>
    </p:spTree>
    <p:extLst>
      <p:ext uri="{BB962C8B-B14F-4D97-AF65-F5344CB8AC3E}">
        <p14:creationId xmlns:p14="http://schemas.microsoft.com/office/powerpoint/2010/main" val="124599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882305">
              <a:defRPr/>
            </a:pPr>
            <a:r>
              <a:rPr lang="en-GB" dirty="0"/>
              <a:t>The sampling method was based on the population concerned. For the residents, the approach was to use quotas, calculated on the ratio between principal and secondary (holiday) residences. Since the parent population of shopkeepers was relatively small, the sample was as exhaustive as possible. </a:t>
            </a:r>
            <a:endParaRPr lang="fr-FR" dirty="0"/>
          </a:p>
          <a:p>
            <a:endParaRPr lang="en-GB" dirty="0"/>
          </a:p>
        </p:txBody>
      </p:sp>
      <p:sp>
        <p:nvSpPr>
          <p:cNvPr id="4" name="Espace réservé du numéro de diapositive 3"/>
          <p:cNvSpPr>
            <a:spLocks noGrp="1"/>
          </p:cNvSpPr>
          <p:nvPr>
            <p:ph type="sldNum" sz="quarter" idx="10"/>
          </p:nvPr>
        </p:nvSpPr>
        <p:spPr/>
        <p:txBody>
          <a:bodyPr/>
          <a:lstStyle/>
          <a:p>
            <a:fld id="{5E951C7C-851A-4F61-A623-6BE9636C6432}"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308771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3649962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67753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847622E-4E95-4BC7-9C2E-04B5B0EDAAC9}" type="datetimeFigureOut">
              <a:rPr lang="fr-FR" smtClean="0"/>
              <a:t>20/11/2019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48881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847622E-4E95-4BC7-9C2E-04B5B0EDAAC9}" type="datetimeFigureOut">
              <a:rPr lang="fr-FR" smtClean="0"/>
              <a:t>20/11/2019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2118644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847622E-4E95-4BC7-9C2E-04B5B0EDAAC9}" type="datetimeFigureOut">
              <a:rPr lang="fr-FR" smtClean="0"/>
              <a:t>20/11/2019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3364614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847622E-4E95-4BC7-9C2E-04B5B0EDAAC9}" type="datetimeFigureOut">
              <a:rPr lang="fr-FR" smtClean="0"/>
              <a:t>20/11/2019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3520809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847622E-4E95-4BC7-9C2E-04B5B0EDAAC9}" type="datetimeFigureOut">
              <a:rPr lang="fr-FR" smtClean="0"/>
              <a:t>20/11/2019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549232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847622E-4E95-4BC7-9C2E-04B5B0EDAAC9}" type="datetimeFigureOut">
              <a:rPr lang="fr-FR" smtClean="0"/>
              <a:t>20/11/2019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58476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2318279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5C60DB-6B48-4C1C-8DB4-917CEEE65E80}" type="slidenum">
              <a:rPr lang="fr-FR" smtClean="0"/>
              <a:t>‹N°›</a:t>
            </a:fld>
            <a:endParaRPr lang="fr-FR"/>
          </a:p>
        </p:txBody>
      </p:sp>
    </p:spTree>
    <p:extLst>
      <p:ext uri="{BB962C8B-B14F-4D97-AF65-F5344CB8AC3E}">
        <p14:creationId xmlns:p14="http://schemas.microsoft.com/office/powerpoint/2010/main" val="1381051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a:t>Vivre au pied d'usines Seveso, choix et nécessité  H. Flanquart, A.-P. Hellequin, P. Vallet</a:t>
            </a:r>
          </a:p>
        </p:txBody>
      </p:sp>
      <p:sp>
        <p:nvSpPr>
          <p:cNvPr id="7" name="Rectangle 6"/>
          <p:cNvSpPr>
            <a:spLocks noGrp="1" noChangeArrowheads="1"/>
          </p:cNvSpPr>
          <p:nvPr>
            <p:ph type="sldNum" sz="quarter" idx="12"/>
          </p:nvPr>
        </p:nvSpPr>
        <p:spPr>
          <a:ln/>
        </p:spPr>
        <p:txBody>
          <a:bodyPr/>
          <a:lstStyle>
            <a:lvl1pPr>
              <a:defRPr/>
            </a:lvl1pPr>
          </a:lstStyle>
          <a:p>
            <a:pPr>
              <a:defRPr/>
            </a:pPr>
            <a:fld id="{F5F2988B-8C54-47C4-B0B9-886D40415703}" type="slidenum">
              <a:rPr lang="fr-FR"/>
              <a:pPr>
                <a:defRPr/>
              </a:pPr>
              <a:t>‹N°›</a:t>
            </a:fld>
            <a:endParaRPr lang="fr-FR"/>
          </a:p>
        </p:txBody>
      </p:sp>
    </p:spTree>
    <p:extLst>
      <p:ext uri="{BB962C8B-B14F-4D97-AF65-F5344CB8AC3E}">
        <p14:creationId xmlns:p14="http://schemas.microsoft.com/office/powerpoint/2010/main" val="1999399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47622E-4E95-4BC7-9C2E-04B5B0EDAAC9}" type="datetimeFigureOut">
              <a:rPr lang="fr-FR" smtClean="0"/>
              <a:t>20/11/2019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C60DB-6B48-4C1C-8DB4-917CEEE65E80}" type="slidenum">
              <a:rPr lang="fr-FR" smtClean="0"/>
              <a:t>‹N°›</a:t>
            </a:fld>
            <a:endParaRPr lang="fr-FR"/>
          </a:p>
        </p:txBody>
      </p:sp>
    </p:spTree>
    <p:extLst>
      <p:ext uri="{BB962C8B-B14F-4D97-AF65-F5344CB8AC3E}">
        <p14:creationId xmlns:p14="http://schemas.microsoft.com/office/powerpoint/2010/main" val="2507759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Document_Microsoft_Word.docx"/><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6.jpe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puf.com/sites/default/files/styles/ouvrage_couverture_zoom/public/9782130736295_v100.jpg?itok=ipDEORS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8414" y="1209814"/>
            <a:ext cx="8229600" cy="936104"/>
          </a:xfrm>
        </p:spPr>
        <p:txBody>
          <a:bodyPr>
            <a:normAutofit fontScale="90000"/>
          </a:bodyPr>
          <a:lstStyle/>
          <a:p>
            <a:r>
              <a:rPr lang="fr-FR" sz="2200" b="1" dirty="0" smtClean="0">
                <a:solidFill>
                  <a:srgbClr val="0070C0"/>
                </a:solidFill>
              </a:rPr>
              <a:t>Hervé </a:t>
            </a:r>
            <a:r>
              <a:rPr lang="fr-FR" sz="2200" b="1" dirty="0" err="1" smtClean="0">
                <a:solidFill>
                  <a:srgbClr val="0070C0"/>
                </a:solidFill>
              </a:rPr>
              <a:t>Flanquart</a:t>
            </a:r>
            <a:r>
              <a:rPr lang="fr-FR" sz="2200" b="1" dirty="0" smtClean="0">
                <a:solidFill>
                  <a:srgbClr val="0070C0"/>
                </a:solidFill>
              </a:rPr>
              <a:t/>
            </a:r>
            <a:br>
              <a:rPr lang="fr-FR" sz="2200" b="1" dirty="0" smtClean="0">
                <a:solidFill>
                  <a:srgbClr val="0070C0"/>
                </a:solidFill>
              </a:rPr>
            </a:br>
            <a:r>
              <a:rPr lang="fr-FR" sz="1600" dirty="0" smtClean="0">
                <a:solidFill>
                  <a:srgbClr val="0070C0"/>
                </a:solidFill>
              </a:rPr>
              <a:t>sociologue, professeur en aménagement et urbanisme</a:t>
            </a:r>
            <a:br>
              <a:rPr lang="fr-FR" sz="1600" dirty="0" smtClean="0">
                <a:solidFill>
                  <a:srgbClr val="0070C0"/>
                </a:solidFill>
              </a:rPr>
            </a:br>
            <a:r>
              <a:rPr lang="fr-FR" sz="1600" b="1" i="1" dirty="0" smtClean="0">
                <a:solidFill>
                  <a:srgbClr val="0070C0"/>
                </a:solidFill>
              </a:rPr>
              <a:t>Territoires , Villes, Environnement &amp; Société </a:t>
            </a:r>
            <a:r>
              <a:rPr lang="fr-FR" sz="1600" b="1" dirty="0" smtClean="0">
                <a:solidFill>
                  <a:srgbClr val="0070C0"/>
                </a:solidFill>
              </a:rPr>
              <a:t>- Université du Littoral Côte d’Opale  </a:t>
            </a:r>
            <a:br>
              <a:rPr lang="fr-FR" sz="1600" b="1" dirty="0" smtClean="0">
                <a:solidFill>
                  <a:srgbClr val="0070C0"/>
                </a:solidFill>
              </a:rPr>
            </a:br>
            <a:endParaRPr lang="fr-FR" sz="1600" b="1" dirty="0">
              <a:solidFill>
                <a:srgbClr val="0070C0"/>
              </a:solidFill>
            </a:endParaRPr>
          </a:p>
        </p:txBody>
      </p:sp>
      <p:sp>
        <p:nvSpPr>
          <p:cNvPr id="4" name="ZoneTexte 3"/>
          <p:cNvSpPr txBox="1"/>
          <p:nvPr/>
        </p:nvSpPr>
        <p:spPr>
          <a:xfrm>
            <a:off x="382998" y="2852936"/>
            <a:ext cx="8460431" cy="1031051"/>
          </a:xfrm>
          <a:prstGeom prst="rect">
            <a:avLst/>
          </a:prstGeom>
          <a:noFill/>
        </p:spPr>
        <p:txBody>
          <a:bodyPr wrap="square" rtlCol="0">
            <a:spAutoFit/>
          </a:bodyPr>
          <a:lstStyle/>
          <a:p>
            <a:pPr algn="ctr"/>
            <a:r>
              <a:rPr lang="fr-FR" sz="2500" b="1" dirty="0" smtClean="0"/>
              <a:t>Des risques et des hommes.</a:t>
            </a:r>
          </a:p>
          <a:p>
            <a:pPr algn="ctr"/>
            <a:r>
              <a:rPr lang="fr-FR" b="1" dirty="0" smtClean="0"/>
              <a:t>Une perception du risque toujours biaisée.</a:t>
            </a:r>
          </a:p>
          <a:p>
            <a:pPr algn="ctr"/>
            <a:r>
              <a:rPr lang="fr-FR" b="1" dirty="0" smtClean="0"/>
              <a:t>Risques et santé.</a:t>
            </a:r>
            <a:endParaRPr lang="fr-FR" b="1" dirty="0"/>
          </a:p>
        </p:txBody>
      </p:sp>
      <p:pic>
        <p:nvPicPr>
          <p:cNvPr id="12" name="Picture 2" descr="image001"/>
          <p:cNvPicPr>
            <a:picLocks noChangeAspect="1" noChangeArrowheads="1"/>
          </p:cNvPicPr>
          <p:nvPr/>
        </p:nvPicPr>
        <p:blipFill>
          <a:blip r:embed="rId2" cstate="print"/>
          <a:srcRect/>
          <a:stretch>
            <a:fillRect/>
          </a:stretch>
        </p:blipFill>
        <p:spPr bwMode="auto">
          <a:xfrm>
            <a:off x="2488574" y="6029459"/>
            <a:ext cx="1880726" cy="589592"/>
          </a:xfrm>
          <a:prstGeom prst="rect">
            <a:avLst/>
          </a:prstGeom>
          <a:noFill/>
          <a:ln w="9525">
            <a:noFill/>
            <a:miter lim="800000"/>
            <a:headEnd/>
            <a:tailEnd/>
          </a:ln>
        </p:spPr>
      </p:pic>
      <p:pic>
        <p:nvPicPr>
          <p:cNvPr id="28674" name="Picture 2" descr="http://geographie.univ-lille1.fr/digitalAssets/44/44347_logo_TVES_ecr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6029459"/>
            <a:ext cx="1296144" cy="668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5241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7"/>
          <p:cNvSpPr>
            <a:spLocks noGrp="1"/>
          </p:cNvSpPr>
          <p:nvPr>
            <p:ph type="title"/>
          </p:nvPr>
        </p:nvSpPr>
        <p:spPr>
          <a:xfrm>
            <a:off x="935831" y="-45814"/>
            <a:ext cx="7272337" cy="908050"/>
          </a:xfrm>
        </p:spPr>
        <p:txBody>
          <a:bodyPr>
            <a:normAutofit/>
          </a:bodyPr>
          <a:lstStyle/>
          <a:p>
            <a:r>
              <a:rPr lang="fr-FR" altLang="fr-FR" sz="2400" b="1" dirty="0" smtClean="0">
                <a:latin typeface="+mn-lt"/>
              </a:rPr>
              <a:t>Une représentation du risque</a:t>
            </a:r>
          </a:p>
        </p:txBody>
      </p:sp>
      <p:sp>
        <p:nvSpPr>
          <p:cNvPr id="3076" name="Espace réservé du texte 10"/>
          <p:cNvSpPr>
            <a:spLocks noGrp="1"/>
          </p:cNvSpPr>
          <p:nvPr>
            <p:ph type="body" sz="quarter" idx="3"/>
          </p:nvPr>
        </p:nvSpPr>
        <p:spPr>
          <a:xfrm>
            <a:off x="4139952" y="620688"/>
            <a:ext cx="4302373" cy="515937"/>
          </a:xfrm>
        </p:spPr>
        <p:txBody>
          <a:bodyPr>
            <a:noAutofit/>
          </a:bodyPr>
          <a:lstStyle/>
          <a:p>
            <a:r>
              <a:rPr lang="fr-FR" altLang="fr-FR" sz="1400" dirty="0" smtClean="0"/>
              <a:t>Figure 1. Représentation graphique d’un risque.</a:t>
            </a:r>
          </a:p>
        </p:txBody>
      </p:sp>
      <p:sp>
        <p:nvSpPr>
          <p:cNvPr id="3078"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endParaRPr lang="fr-FR" altLang="fr-FR" sz="1800"/>
          </a:p>
        </p:txBody>
      </p:sp>
      <p:sp>
        <p:nvSpPr>
          <p:cNvPr id="3080" name="Rectangle 9"/>
          <p:cNvSpPr>
            <a:spLocks noChangeArrowheads="1"/>
          </p:cNvSpPr>
          <p:nvPr/>
        </p:nvSpPr>
        <p:spPr bwMode="auto">
          <a:xfrm>
            <a:off x="0" y="3810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endParaRPr lang="fr-FR" altLang="fr-FR" sz="1800"/>
          </a:p>
        </p:txBody>
      </p:sp>
      <p:sp>
        <p:nvSpPr>
          <p:cNvPr id="10" name="Espace réservé du texte 10"/>
          <p:cNvSpPr txBox="1">
            <a:spLocks/>
          </p:cNvSpPr>
          <p:nvPr/>
        </p:nvSpPr>
        <p:spPr bwMode="auto">
          <a:xfrm>
            <a:off x="2267744" y="5400898"/>
            <a:ext cx="2736304"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0" indent="0" algn="l" rtl="0" eaLnBrk="0" fontAlgn="base" hangingPunct="0">
              <a:spcBef>
                <a:spcPct val="20000"/>
              </a:spcBef>
              <a:spcAft>
                <a:spcPct val="0"/>
              </a:spcAft>
              <a:buNone/>
              <a:defRPr sz="2400" b="1">
                <a:solidFill>
                  <a:schemeClr val="tx1"/>
                </a:solidFill>
                <a:latin typeface="+mn-lt"/>
                <a:ea typeface="+mn-ea"/>
                <a:cs typeface="+mn-cs"/>
              </a:defRPr>
            </a:lvl1pPr>
            <a:lvl2pPr marL="457200" indent="0" algn="l" rtl="0" eaLnBrk="0" fontAlgn="base" hangingPunct="0">
              <a:spcBef>
                <a:spcPct val="20000"/>
              </a:spcBef>
              <a:spcAft>
                <a:spcPct val="0"/>
              </a:spcAft>
              <a:buNone/>
              <a:defRPr sz="2000" b="1">
                <a:solidFill>
                  <a:schemeClr val="tx1"/>
                </a:solidFill>
                <a:latin typeface="+mn-lt"/>
              </a:defRPr>
            </a:lvl2pPr>
            <a:lvl3pPr marL="914400" indent="0" algn="l" rtl="0" eaLnBrk="0" fontAlgn="base" hangingPunct="0">
              <a:spcBef>
                <a:spcPct val="20000"/>
              </a:spcBef>
              <a:spcAft>
                <a:spcPct val="0"/>
              </a:spcAft>
              <a:buNone/>
              <a:defRPr sz="1800" b="1">
                <a:solidFill>
                  <a:schemeClr val="tx1"/>
                </a:solidFill>
                <a:latin typeface="+mn-lt"/>
              </a:defRPr>
            </a:lvl3pPr>
            <a:lvl4pPr marL="1371600" indent="0" algn="l" rtl="0" eaLnBrk="0" fontAlgn="base" hangingPunct="0">
              <a:spcBef>
                <a:spcPct val="20000"/>
              </a:spcBef>
              <a:spcAft>
                <a:spcPct val="0"/>
              </a:spcAft>
              <a:buNone/>
              <a:defRPr sz="1600" b="1">
                <a:solidFill>
                  <a:schemeClr val="tx1"/>
                </a:solidFill>
                <a:latin typeface="+mn-lt"/>
              </a:defRPr>
            </a:lvl4pPr>
            <a:lvl5pPr marL="1828800" indent="0" algn="l" rtl="0" eaLnBrk="0" fontAlgn="base" hangingPunct="0">
              <a:spcBef>
                <a:spcPct val="20000"/>
              </a:spcBef>
              <a:spcAft>
                <a:spcPct val="0"/>
              </a:spcAft>
              <a:buNone/>
              <a:defRPr sz="1600" b="1">
                <a:solidFill>
                  <a:schemeClr val="tx1"/>
                </a:solidFill>
                <a:latin typeface="+mn-lt"/>
              </a:defRPr>
            </a:lvl5pPr>
            <a:lvl6pPr marL="2286000" indent="0" algn="l" rtl="0" fontAlgn="base">
              <a:spcBef>
                <a:spcPct val="20000"/>
              </a:spcBef>
              <a:spcAft>
                <a:spcPct val="0"/>
              </a:spcAft>
              <a:buNone/>
              <a:defRPr sz="1600" b="1">
                <a:solidFill>
                  <a:schemeClr val="tx1"/>
                </a:solidFill>
                <a:latin typeface="+mn-lt"/>
              </a:defRPr>
            </a:lvl6pPr>
            <a:lvl7pPr marL="2743200" indent="0" algn="l" rtl="0" fontAlgn="base">
              <a:spcBef>
                <a:spcPct val="20000"/>
              </a:spcBef>
              <a:spcAft>
                <a:spcPct val="0"/>
              </a:spcAft>
              <a:buNone/>
              <a:defRPr sz="1600" b="1">
                <a:solidFill>
                  <a:schemeClr val="tx1"/>
                </a:solidFill>
                <a:latin typeface="+mn-lt"/>
              </a:defRPr>
            </a:lvl7pPr>
            <a:lvl8pPr marL="3200400" indent="0" algn="l" rtl="0" fontAlgn="base">
              <a:spcBef>
                <a:spcPct val="20000"/>
              </a:spcBef>
              <a:spcAft>
                <a:spcPct val="0"/>
              </a:spcAft>
              <a:buNone/>
              <a:defRPr sz="1600" b="1">
                <a:solidFill>
                  <a:schemeClr val="tx1"/>
                </a:solidFill>
                <a:latin typeface="+mn-lt"/>
              </a:defRPr>
            </a:lvl8pPr>
            <a:lvl9pPr marL="3657600" indent="0" algn="l" rtl="0" fontAlgn="base">
              <a:spcBef>
                <a:spcPct val="20000"/>
              </a:spcBef>
              <a:spcAft>
                <a:spcPct val="0"/>
              </a:spcAft>
              <a:buNone/>
              <a:defRPr sz="1600" b="1">
                <a:solidFill>
                  <a:schemeClr val="tx1"/>
                </a:solidFill>
                <a:latin typeface="+mn-lt"/>
              </a:defRPr>
            </a:lvl9pPr>
          </a:lstStyle>
          <a:p>
            <a:pPr>
              <a:defRPr/>
            </a:pPr>
            <a:r>
              <a:rPr lang="fr-FR" altLang="fr-FR" sz="1400" kern="0" dirty="0" smtClean="0"/>
              <a:t>Figure 2. Représentation graphique d’une nuisance.</a:t>
            </a:r>
          </a:p>
        </p:txBody>
      </p:sp>
      <p:sp>
        <p:nvSpPr>
          <p:cNvPr id="2" name="ZoneTexte 1"/>
          <p:cNvSpPr txBox="1"/>
          <p:nvPr/>
        </p:nvSpPr>
        <p:spPr>
          <a:xfrm>
            <a:off x="411382" y="1844278"/>
            <a:ext cx="3024336" cy="2062103"/>
          </a:xfrm>
          <a:prstGeom prst="rect">
            <a:avLst/>
          </a:prstGeom>
          <a:solidFill>
            <a:schemeClr val="tx2">
              <a:lumMod val="20000"/>
              <a:lumOff val="80000"/>
            </a:schemeClr>
          </a:solidFill>
        </p:spPr>
        <p:txBody>
          <a:bodyPr wrap="square" rtlCol="0">
            <a:spAutoFit/>
          </a:bodyPr>
          <a:lstStyle/>
          <a:p>
            <a:pPr algn="just"/>
            <a:r>
              <a:rPr lang="fr-FR" altLang="fr-FR" sz="1600" dirty="0"/>
              <a:t>U</a:t>
            </a:r>
            <a:r>
              <a:rPr lang="fr-FR" altLang="fr-FR" sz="1600" dirty="0" smtClean="0"/>
              <a:t>n </a:t>
            </a:r>
            <a:r>
              <a:rPr lang="fr-FR" altLang="fr-FR" sz="1600" b="1" dirty="0" smtClean="0"/>
              <a:t>risque</a:t>
            </a:r>
            <a:r>
              <a:rPr lang="fr-FR" altLang="fr-FR" sz="1600" dirty="0" smtClean="0"/>
              <a:t> </a:t>
            </a:r>
            <a:r>
              <a:rPr lang="fr-FR" altLang="fr-FR" sz="1600" dirty="0"/>
              <a:t>est un </a:t>
            </a:r>
            <a:r>
              <a:rPr lang="fr-FR" altLang="fr-FR" sz="1600" b="1" dirty="0"/>
              <a:t>événement </a:t>
            </a:r>
            <a:r>
              <a:rPr lang="fr-FR" altLang="fr-FR" sz="1600" b="1" dirty="0" smtClean="0"/>
              <a:t>destructeur</a:t>
            </a:r>
            <a:r>
              <a:rPr lang="fr-FR" altLang="fr-FR" sz="1600" dirty="0" smtClean="0"/>
              <a:t>, </a:t>
            </a:r>
            <a:r>
              <a:rPr lang="fr-FR" altLang="fr-FR" sz="1600" dirty="0"/>
              <a:t>auquel on associe une </a:t>
            </a:r>
            <a:r>
              <a:rPr lang="fr-FR" altLang="fr-FR" sz="1600" b="1" dirty="0"/>
              <a:t>probabilité de survenue </a:t>
            </a:r>
            <a:r>
              <a:rPr lang="fr-FR" altLang="fr-FR" sz="1600" dirty="0"/>
              <a:t>et dont on évalue les </a:t>
            </a:r>
            <a:r>
              <a:rPr lang="fr-FR" altLang="fr-FR" sz="1600" b="1" dirty="0" smtClean="0"/>
              <a:t>dommages potentiels</a:t>
            </a:r>
            <a:r>
              <a:rPr lang="fr-FR" altLang="fr-FR" sz="1600" dirty="0" smtClean="0"/>
              <a:t>. </a:t>
            </a:r>
            <a:r>
              <a:rPr lang="fr-FR" altLang="fr-FR" sz="1600" dirty="0"/>
              <a:t>Il peut donc se décomposer en deux éléments et être représenté comme ci-contre. </a:t>
            </a:r>
          </a:p>
          <a:p>
            <a:endParaRPr lang="fr-FR" sz="1600" dirty="0"/>
          </a:p>
        </p:txBody>
      </p:sp>
      <p:graphicFrame>
        <p:nvGraphicFramePr>
          <p:cNvPr id="11" name="Objet 10"/>
          <p:cNvGraphicFramePr>
            <a:graphicFrameLocks noChangeAspect="1"/>
          </p:cNvGraphicFramePr>
          <p:nvPr>
            <p:extLst>
              <p:ext uri="{D42A27DB-BD31-4B8C-83A1-F6EECF244321}">
                <p14:modId xmlns:p14="http://schemas.microsoft.com/office/powerpoint/2010/main" val="4121212956"/>
              </p:ext>
            </p:extLst>
          </p:nvPr>
        </p:nvGraphicFramePr>
        <p:xfrm>
          <a:off x="3995935" y="1300113"/>
          <a:ext cx="4198495" cy="2784276"/>
        </p:xfrm>
        <a:graphic>
          <a:graphicData uri="http://schemas.openxmlformats.org/presentationml/2006/ole">
            <mc:AlternateContent xmlns:mc="http://schemas.openxmlformats.org/markup-compatibility/2006">
              <mc:Choice xmlns:v="urn:schemas-microsoft-com:vml" Requires="v">
                <p:oleObj spid="_x0000_s16571" name="Document" r:id="rId3" imgW="5760004" imgH="2535780" progId="Word.Document.12">
                  <p:embed/>
                </p:oleObj>
              </mc:Choice>
              <mc:Fallback>
                <p:oleObj name="Document" r:id="rId3" imgW="5760004" imgH="2535780" progId="Word.Document.12">
                  <p:embed/>
                  <p:pic>
                    <p:nvPicPr>
                      <p:cNvPr id="0" name=""/>
                      <p:cNvPicPr/>
                      <p:nvPr/>
                    </p:nvPicPr>
                    <p:blipFill>
                      <a:blip r:embed="rId4"/>
                      <a:stretch>
                        <a:fillRect/>
                      </a:stretch>
                    </p:blipFill>
                    <p:spPr>
                      <a:xfrm>
                        <a:off x="3995935" y="1300113"/>
                        <a:ext cx="4198495" cy="2784276"/>
                      </a:xfrm>
                      <a:prstGeom prst="rect">
                        <a:avLst/>
                      </a:prstGeom>
                      <a:solidFill>
                        <a:schemeClr val="bg1"/>
                      </a:solidFill>
                      <a:ln>
                        <a:solidFill>
                          <a:srgbClr val="0070C0"/>
                        </a:solidFill>
                      </a:ln>
                    </p:spPr>
                  </p:pic>
                </p:oleObj>
              </mc:Fallback>
            </mc:AlternateContent>
          </a:graphicData>
        </a:graphic>
      </p:graphicFrame>
      <p:graphicFrame>
        <p:nvGraphicFramePr>
          <p:cNvPr id="24" name="Objet 23"/>
          <p:cNvGraphicFramePr>
            <a:graphicFrameLocks noChangeAspect="1"/>
          </p:cNvGraphicFramePr>
          <p:nvPr>
            <p:extLst>
              <p:ext uri="{D42A27DB-BD31-4B8C-83A1-F6EECF244321}">
                <p14:modId xmlns:p14="http://schemas.microsoft.com/office/powerpoint/2010/main" val="2324538795"/>
              </p:ext>
            </p:extLst>
          </p:nvPr>
        </p:nvGraphicFramePr>
        <p:xfrm>
          <a:off x="4355976" y="4437113"/>
          <a:ext cx="4680520" cy="2116310"/>
        </p:xfrm>
        <a:graphic>
          <a:graphicData uri="http://schemas.openxmlformats.org/presentationml/2006/ole">
            <mc:AlternateContent xmlns:mc="http://schemas.openxmlformats.org/markup-compatibility/2006">
              <mc:Choice xmlns:v="urn:schemas-microsoft-com:vml" Requires="v">
                <p:oleObj spid="_x0000_s16572" name="Document" r:id="rId5" imgW="5775241" imgH="2304429" progId="Word.Document.12">
                  <p:embed/>
                </p:oleObj>
              </mc:Choice>
              <mc:Fallback>
                <p:oleObj name="Document" r:id="rId5" imgW="5775241" imgH="2304429" progId="Word.Document.12">
                  <p:embed/>
                  <p:pic>
                    <p:nvPicPr>
                      <p:cNvPr id="0" name=""/>
                      <p:cNvPicPr/>
                      <p:nvPr/>
                    </p:nvPicPr>
                    <p:blipFill>
                      <a:blip r:embed="rId6"/>
                      <a:stretch>
                        <a:fillRect/>
                      </a:stretch>
                    </p:blipFill>
                    <p:spPr>
                      <a:xfrm>
                        <a:off x="4355976" y="4437113"/>
                        <a:ext cx="4680520" cy="2116310"/>
                      </a:xfrm>
                      <a:prstGeom prst="rect">
                        <a:avLst/>
                      </a:prstGeom>
                      <a:ln w="19050">
                        <a:solidFill>
                          <a:srgbClr val="0070C0"/>
                        </a:solidFill>
                      </a:ln>
                    </p:spPr>
                  </p:pic>
                </p:oleObj>
              </mc:Fallback>
            </mc:AlternateContent>
          </a:graphicData>
        </a:graphic>
      </p:graphicFrame>
    </p:spTree>
    <p:extLst>
      <p:ext uri="{BB962C8B-B14F-4D97-AF65-F5344CB8AC3E}">
        <p14:creationId xmlns:p14="http://schemas.microsoft.com/office/powerpoint/2010/main" val="3907627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7"/>
          <p:cNvSpPr>
            <a:spLocks noGrp="1"/>
          </p:cNvSpPr>
          <p:nvPr>
            <p:ph type="title"/>
          </p:nvPr>
        </p:nvSpPr>
        <p:spPr>
          <a:xfrm>
            <a:off x="1000936" y="51516"/>
            <a:ext cx="6840538" cy="517525"/>
          </a:xfrm>
        </p:spPr>
        <p:txBody>
          <a:bodyPr>
            <a:normAutofit/>
          </a:bodyPr>
          <a:lstStyle/>
          <a:p>
            <a:pPr algn="ctr"/>
            <a:r>
              <a:rPr lang="fr-FR" altLang="fr-FR" sz="2400" dirty="0"/>
              <a:t>Extension du domaine du </a:t>
            </a:r>
            <a:r>
              <a:rPr lang="fr-FR" altLang="fr-FR" sz="2400" dirty="0" smtClean="0"/>
              <a:t>risque (de ses enjeux).</a:t>
            </a:r>
          </a:p>
        </p:txBody>
      </p:sp>
      <p:sp>
        <p:nvSpPr>
          <p:cNvPr id="4099" name="Espace réservé du texte 9"/>
          <p:cNvSpPr>
            <a:spLocks noGrp="1"/>
          </p:cNvSpPr>
          <p:nvPr>
            <p:ph type="body" sz="half" idx="2"/>
          </p:nvPr>
        </p:nvSpPr>
        <p:spPr>
          <a:xfrm>
            <a:off x="395536" y="790575"/>
            <a:ext cx="4025669" cy="2494409"/>
          </a:xfrm>
          <a:solidFill>
            <a:schemeClr val="accent1">
              <a:lumMod val="20000"/>
              <a:lumOff val="80000"/>
            </a:schemeClr>
          </a:solidFill>
        </p:spPr>
        <p:txBody>
          <a:bodyPr>
            <a:noAutofit/>
          </a:bodyPr>
          <a:lstStyle/>
          <a:p>
            <a:pPr algn="just"/>
            <a:r>
              <a:rPr lang="fr-FR" altLang="fr-FR" sz="1500" dirty="0" smtClean="0"/>
              <a:t>L’« enjeu » du risque, </a:t>
            </a:r>
            <a:r>
              <a:rPr lang="fr-FR" altLang="fr-FR" sz="1500" b="1" dirty="0" smtClean="0"/>
              <a:t>socialement construit</a:t>
            </a:r>
            <a:r>
              <a:rPr lang="fr-FR" altLang="fr-FR" sz="1500" dirty="0" smtClean="0"/>
              <a:t>, dépend des valeurs et niveau de richesse de chaque  société: le consensus (plus ou moins facile à trouver et toujours évolutif) définit ce qui constitue des « dommages » et ce qui n’en constitue pas. </a:t>
            </a:r>
          </a:p>
          <a:p>
            <a:pPr algn="just"/>
            <a:r>
              <a:rPr lang="fr-FR" altLang="fr-FR" sz="1500" dirty="0" smtClean="0"/>
              <a:t>La valeur économique attribuée est également définie « socialement ». Elle varie d’un pays à un autre, d’une époque à une autre, voire d’une catégorie sociale à une autre…</a:t>
            </a:r>
          </a:p>
          <a:p>
            <a:pPr algn="just"/>
            <a:endParaRPr lang="fr-FR" altLang="fr-FR" sz="1500" dirty="0" smtClean="0"/>
          </a:p>
        </p:txBody>
      </p:sp>
      <p:sp>
        <p:nvSpPr>
          <p:cNvPr id="4100" name="Rectangle 8"/>
          <p:cNvSpPr>
            <a:spLocks noChangeArrowheads="1"/>
          </p:cNvSpPr>
          <p:nvPr/>
        </p:nvSpPr>
        <p:spPr bwMode="auto">
          <a:xfrm>
            <a:off x="4589473" y="1178587"/>
            <a:ext cx="4228583" cy="1461939"/>
          </a:xfrm>
          <a:prstGeom prst="rect">
            <a:avLst/>
          </a:prstGeom>
          <a:solidFill>
            <a:schemeClr val="accent1">
              <a:lumMod val="20000"/>
              <a:lumOff val="80000"/>
            </a:schemeClr>
          </a:solidFill>
          <a:ln>
            <a:noFill/>
          </a:ln>
          <a:effec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Bef>
                <a:spcPct val="0"/>
              </a:spcBef>
              <a:buFontTx/>
              <a:buNone/>
            </a:pPr>
            <a:r>
              <a:rPr lang="fr-FR" altLang="fr-FR" sz="1500" dirty="0">
                <a:latin typeface="+mj-lt"/>
              </a:rPr>
              <a:t>Au cours du XXe siècle, dans les sociétés occidentales, on </a:t>
            </a:r>
            <a:r>
              <a:rPr lang="fr-FR" altLang="fr-FR" sz="1500" dirty="0" smtClean="0">
                <a:latin typeface="+mj-lt"/>
              </a:rPr>
              <a:t>a inclus de </a:t>
            </a:r>
            <a:r>
              <a:rPr lang="fr-FR" altLang="fr-FR" sz="1500" dirty="0">
                <a:latin typeface="+mj-lt"/>
              </a:rPr>
              <a:t>plus en plus les </a:t>
            </a:r>
            <a:r>
              <a:rPr lang="fr-FR" altLang="fr-FR" sz="1500" b="1" dirty="0">
                <a:latin typeface="+mj-lt"/>
              </a:rPr>
              <a:t>dommages psychologiques </a:t>
            </a:r>
            <a:r>
              <a:rPr lang="fr-FR" altLang="fr-FR" sz="1500" dirty="0" smtClean="0">
                <a:latin typeface="+mj-lt"/>
              </a:rPr>
              <a:t>au niveau des individus et les </a:t>
            </a:r>
            <a:r>
              <a:rPr lang="fr-FR" altLang="fr-FR" sz="1500" b="1" dirty="0" smtClean="0">
                <a:latin typeface="+mj-lt"/>
              </a:rPr>
              <a:t>dommages environnementaux </a:t>
            </a:r>
            <a:r>
              <a:rPr lang="fr-FR" altLang="fr-FR" sz="1500" dirty="0" smtClean="0">
                <a:latin typeface="+mj-lt"/>
              </a:rPr>
              <a:t>au niveau </a:t>
            </a:r>
            <a:r>
              <a:rPr lang="fr-FR" altLang="fr-FR" sz="1500" dirty="0" smtClean="0">
                <a:latin typeface="+mj-lt"/>
              </a:rPr>
              <a:t>global.</a:t>
            </a:r>
            <a:endParaRPr lang="fr-FR" altLang="fr-FR" sz="1500" dirty="0" smtClean="0">
              <a:latin typeface="+mj-lt"/>
            </a:endParaRPr>
          </a:p>
          <a:p>
            <a:pPr algn="just">
              <a:spcBef>
                <a:spcPct val="0"/>
              </a:spcBef>
              <a:buFontTx/>
              <a:buNone/>
            </a:pPr>
            <a:r>
              <a:rPr lang="fr-FR" altLang="fr-FR" sz="1400" dirty="0" smtClean="0">
                <a:latin typeface="+mj-lt"/>
              </a:rPr>
              <a:t> </a:t>
            </a:r>
            <a:endParaRPr lang="fr-FR" altLang="fr-FR" sz="1400" dirty="0">
              <a:ea typeface="Times New Roman" pitchFamily="18" charset="0"/>
              <a:cs typeface="Arial" pitchFamily="34" charset="0"/>
            </a:endParaRPr>
          </a:p>
        </p:txBody>
      </p:sp>
      <p:sp>
        <p:nvSpPr>
          <p:cNvPr id="4101" name="Rectangle 11"/>
          <p:cNvSpPr>
            <a:spLocks noChangeArrowheads="1"/>
          </p:cNvSpPr>
          <p:nvPr/>
        </p:nvSpPr>
        <p:spPr bwMode="auto">
          <a:xfrm>
            <a:off x="251520" y="8167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endParaRPr lang="fr-FR" altLang="fr-FR" sz="1800"/>
          </a:p>
        </p:txBody>
      </p:sp>
      <p:sp>
        <p:nvSpPr>
          <p:cNvPr id="4103" name="Rectangle 9"/>
          <p:cNvSpPr>
            <a:spLocks/>
          </p:cNvSpPr>
          <p:nvPr/>
        </p:nvSpPr>
        <p:spPr bwMode="auto">
          <a:xfrm>
            <a:off x="3158688" y="4145072"/>
            <a:ext cx="2801935" cy="2517932"/>
          </a:xfrm>
          <a:prstGeom prst="rect">
            <a:avLst/>
          </a:prstGeom>
          <a:solidFill>
            <a:srgbClr val="FF0000"/>
          </a:solidFill>
          <a:ln w="25400">
            <a:solidFill>
              <a:srgbClr val="FF0000"/>
            </a:solidFill>
            <a:miter lim="800000"/>
            <a:headEnd/>
            <a:tailEnd/>
          </a:ln>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fr-FR" altLang="fr-FR" sz="1400" b="1" dirty="0">
                <a:solidFill>
                  <a:schemeClr val="bg1"/>
                </a:solidFill>
              </a:rPr>
              <a:t>Dommages physiques et matériels.</a:t>
            </a:r>
            <a:endParaRPr lang="fr-FR" altLang="fr-FR" sz="1400" b="1" dirty="0">
              <a:solidFill>
                <a:schemeClr val="bg1"/>
              </a:solidFill>
              <a:latin typeface="Times New Roman" pitchFamily="18" charset="0"/>
              <a:cs typeface="Times New Roman" pitchFamily="18" charset="0"/>
            </a:endParaRPr>
          </a:p>
          <a:p>
            <a:endParaRPr lang="fr-FR" altLang="fr-FR" dirty="0"/>
          </a:p>
        </p:txBody>
      </p:sp>
      <p:sp>
        <p:nvSpPr>
          <p:cNvPr id="3" name="Rectangle 10"/>
          <p:cNvSpPr>
            <a:spLocks/>
          </p:cNvSpPr>
          <p:nvPr/>
        </p:nvSpPr>
        <p:spPr bwMode="auto">
          <a:xfrm>
            <a:off x="1049566" y="4145072"/>
            <a:ext cx="2088232" cy="2517932"/>
          </a:xfrm>
          <a:prstGeom prst="rect">
            <a:avLst/>
          </a:prstGeom>
          <a:pattFill prst="pct90">
            <a:fgClr>
              <a:srgbClr val="FEA300"/>
            </a:fgClr>
            <a:bgClr>
              <a:schemeClr val="bg1"/>
            </a:bgClr>
          </a:pattFill>
          <a:ln w="25400">
            <a:solidFill>
              <a:srgbClr val="FFC000"/>
            </a:solidFill>
            <a:prstDash val="dash"/>
            <a:miter lim="800000"/>
            <a:headEnd/>
            <a:tailEnd/>
          </a:ln>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ts val="1800"/>
              </a:spcBef>
            </a:pPr>
            <a:r>
              <a:rPr lang="fr-FR" altLang="fr-FR" sz="1400" b="1" dirty="0">
                <a:solidFill>
                  <a:schemeClr val="bg1"/>
                </a:solidFill>
              </a:rPr>
              <a:t>Dommages « </a:t>
            </a:r>
            <a:r>
              <a:rPr lang="fr-FR" altLang="fr-FR" sz="1400" b="1" dirty="0" smtClean="0">
                <a:solidFill>
                  <a:schemeClr val="bg1"/>
                </a:solidFill>
              </a:rPr>
              <a:t>symboliques</a:t>
            </a:r>
            <a:r>
              <a:rPr lang="fr-FR" altLang="fr-FR" sz="1400" b="1" dirty="0">
                <a:solidFill>
                  <a:schemeClr val="bg1"/>
                </a:solidFill>
              </a:rPr>
              <a:t> »</a:t>
            </a:r>
          </a:p>
          <a:p>
            <a:pPr algn="ctr" eaLnBrk="1" hangingPunct="1"/>
            <a:r>
              <a:rPr lang="fr-FR" altLang="fr-FR" sz="1200" b="1" dirty="0">
                <a:solidFill>
                  <a:schemeClr val="bg1"/>
                </a:solidFill>
              </a:rPr>
              <a:t>(damnation, perte d’honneur…)</a:t>
            </a:r>
          </a:p>
          <a:p>
            <a:pPr algn="ctr" eaLnBrk="1" hangingPunct="1"/>
            <a:r>
              <a:rPr lang="fr-FR" altLang="fr-FR" sz="1100" dirty="0"/>
              <a:t> </a:t>
            </a:r>
          </a:p>
          <a:p>
            <a:pPr algn="ctr" eaLnBrk="1" hangingPunct="1"/>
            <a:r>
              <a:rPr lang="fr-FR" altLang="fr-FR" sz="1200" i="1" dirty="0"/>
              <a:t>De – en – pris en compte</a:t>
            </a:r>
            <a:r>
              <a:rPr lang="fr-FR" altLang="fr-FR" sz="1100" dirty="0"/>
              <a:t>. </a:t>
            </a:r>
            <a:endParaRPr lang="fr-FR" altLang="fr-FR" sz="1100" dirty="0" smtClean="0"/>
          </a:p>
          <a:p>
            <a:pPr algn="ctr" eaLnBrk="1" hangingPunct="1"/>
            <a:endParaRPr lang="fr-FR" altLang="fr-FR" sz="1100" dirty="0"/>
          </a:p>
          <a:p>
            <a:pPr algn="ctr" eaLnBrk="1" hangingPunct="1"/>
            <a:r>
              <a:rPr lang="fr-FR" altLang="fr-FR" sz="1400" b="1" dirty="0" smtClean="0">
                <a:solidFill>
                  <a:schemeClr val="bg1"/>
                </a:solidFill>
              </a:rPr>
              <a:t>Mais </a:t>
            </a:r>
            <a:r>
              <a:rPr lang="fr-FR" altLang="fr-FR" sz="1400" b="1" dirty="0" smtClean="0">
                <a:solidFill>
                  <a:schemeClr val="bg1"/>
                </a:solidFill>
              </a:rPr>
              <a:t>effets </a:t>
            </a:r>
            <a:r>
              <a:rPr lang="fr-FR" altLang="fr-FR" sz="1400" b="1" i="1" dirty="0" err="1" smtClean="0">
                <a:solidFill>
                  <a:schemeClr val="bg1"/>
                </a:solidFill>
              </a:rPr>
              <a:t>nocebo</a:t>
            </a:r>
            <a:r>
              <a:rPr lang="fr-FR" altLang="fr-FR" sz="1400" b="1" dirty="0" smtClean="0">
                <a:solidFill>
                  <a:schemeClr val="bg1"/>
                </a:solidFill>
              </a:rPr>
              <a:t>, inquiétudes irrationnelles…</a:t>
            </a:r>
            <a:endParaRPr lang="fr-FR" altLang="fr-FR" sz="1400" b="1" dirty="0">
              <a:solidFill>
                <a:schemeClr val="bg1"/>
              </a:solidFill>
            </a:endParaRPr>
          </a:p>
          <a:p>
            <a:endParaRPr lang="fr-FR" altLang="fr-FR" sz="1400" b="1" dirty="0">
              <a:solidFill>
                <a:schemeClr val="bg1"/>
              </a:solidFill>
            </a:endParaRPr>
          </a:p>
        </p:txBody>
      </p:sp>
      <p:sp>
        <p:nvSpPr>
          <p:cNvPr id="4105" name="Rectangle 11"/>
          <p:cNvSpPr>
            <a:spLocks/>
          </p:cNvSpPr>
          <p:nvPr/>
        </p:nvSpPr>
        <p:spPr bwMode="auto">
          <a:xfrm>
            <a:off x="5960623" y="4163902"/>
            <a:ext cx="2088232" cy="2517932"/>
          </a:xfrm>
          <a:prstGeom prst="rect">
            <a:avLst/>
          </a:prstGeom>
          <a:solidFill>
            <a:srgbClr val="FEA300"/>
          </a:solidFill>
          <a:ln w="25400">
            <a:solidFill>
              <a:srgbClr val="FFC000"/>
            </a:solidFill>
            <a:prstDash val="dash"/>
            <a:miter lim="800000"/>
            <a:headEnd/>
            <a:tailEnd/>
          </a:ln>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ts val="1800"/>
              </a:spcBef>
              <a:spcAft>
                <a:spcPts val="600"/>
              </a:spcAft>
            </a:pPr>
            <a:r>
              <a:rPr lang="fr-FR" altLang="fr-FR" sz="1400" b="1" dirty="0">
                <a:solidFill>
                  <a:schemeClr val="bg1"/>
                </a:solidFill>
              </a:rPr>
              <a:t>Dommages </a:t>
            </a:r>
            <a:r>
              <a:rPr lang="fr-FR" altLang="fr-FR" sz="1400" b="1" dirty="0" smtClean="0">
                <a:solidFill>
                  <a:schemeClr val="bg1"/>
                </a:solidFill>
              </a:rPr>
              <a:t>psychiques</a:t>
            </a:r>
          </a:p>
          <a:p>
            <a:pPr algn="ctr" eaLnBrk="1" hangingPunct="1">
              <a:spcBef>
                <a:spcPts val="1800"/>
              </a:spcBef>
              <a:spcAft>
                <a:spcPts val="600"/>
              </a:spcAft>
            </a:pPr>
            <a:r>
              <a:rPr lang="fr-FR" altLang="fr-FR" sz="1200" i="1" dirty="0" smtClean="0"/>
              <a:t>De  </a:t>
            </a:r>
            <a:r>
              <a:rPr lang="fr-FR" altLang="fr-FR" sz="1200" i="1" dirty="0"/>
              <a:t>+ en + </a:t>
            </a:r>
            <a:r>
              <a:rPr lang="fr-FR" altLang="fr-FR" sz="1200" i="1" dirty="0" smtClean="0"/>
              <a:t>pris </a:t>
            </a:r>
            <a:r>
              <a:rPr lang="fr-FR" altLang="fr-FR" sz="1200" i="1" dirty="0"/>
              <a:t>en compte </a:t>
            </a:r>
          </a:p>
          <a:p>
            <a:pPr algn="ctr" eaLnBrk="1" hangingPunct="1">
              <a:spcBef>
                <a:spcPts val="1800"/>
              </a:spcBef>
              <a:spcAft>
                <a:spcPts val="600"/>
              </a:spcAft>
            </a:pPr>
            <a:r>
              <a:rPr lang="fr-FR" altLang="fr-FR" sz="1400" b="1" dirty="0" smtClean="0">
                <a:solidFill>
                  <a:schemeClr val="bg1"/>
                </a:solidFill>
              </a:rPr>
              <a:t>Dommages environnementaux</a:t>
            </a:r>
            <a:endParaRPr lang="fr-FR" altLang="fr-FR" sz="1400" b="1" dirty="0">
              <a:solidFill>
                <a:schemeClr val="bg1"/>
              </a:solidFill>
            </a:endParaRPr>
          </a:p>
          <a:p>
            <a:pPr eaLnBrk="1" hangingPunct="1"/>
            <a:endParaRPr lang="fr-FR" altLang="fr-FR" dirty="0"/>
          </a:p>
        </p:txBody>
      </p:sp>
      <p:sp>
        <p:nvSpPr>
          <p:cNvPr id="4106" name="AutoShape 1192"/>
          <p:cNvSpPr>
            <a:spLocks noChangeArrowheads="1"/>
          </p:cNvSpPr>
          <p:nvPr/>
        </p:nvSpPr>
        <p:spPr bwMode="auto">
          <a:xfrm>
            <a:off x="2978555" y="5229610"/>
            <a:ext cx="541412" cy="320675"/>
          </a:xfrm>
          <a:prstGeom prst="rightArrow">
            <a:avLst>
              <a:gd name="adj1" fmla="val 50000"/>
              <a:gd name="adj2" fmla="val 52723"/>
            </a:avLst>
          </a:prstGeom>
          <a:solidFill>
            <a:srgbClr val="FFFFFF"/>
          </a:solidFill>
          <a:ln w="9525">
            <a:solidFill>
              <a:srgbClr val="000000"/>
            </a:solidFill>
            <a:prstDash val="solid"/>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fr-FR" altLang="fr-FR"/>
          </a:p>
        </p:txBody>
      </p:sp>
      <p:sp>
        <p:nvSpPr>
          <p:cNvPr id="4107" name="Rectangle 14"/>
          <p:cNvSpPr>
            <a:spLocks noChangeArrowheads="1"/>
          </p:cNvSpPr>
          <p:nvPr/>
        </p:nvSpPr>
        <p:spPr bwMode="auto">
          <a:xfrm>
            <a:off x="2041525" y="2217738"/>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fr-FR" altLang="fr-FR"/>
          </a:p>
        </p:txBody>
      </p:sp>
      <p:sp>
        <p:nvSpPr>
          <p:cNvPr id="4108" name="AutoShape 1192"/>
          <p:cNvSpPr>
            <a:spLocks noChangeArrowheads="1"/>
          </p:cNvSpPr>
          <p:nvPr/>
        </p:nvSpPr>
        <p:spPr bwMode="auto">
          <a:xfrm>
            <a:off x="5578454" y="5190052"/>
            <a:ext cx="507255" cy="320675"/>
          </a:xfrm>
          <a:prstGeom prst="rightArrow">
            <a:avLst>
              <a:gd name="adj1" fmla="val 50000"/>
              <a:gd name="adj2" fmla="val 52723"/>
            </a:avLst>
          </a:prstGeom>
          <a:solidFill>
            <a:srgbClr val="FFFFFF"/>
          </a:solidFill>
          <a:ln w="9525">
            <a:solidFill>
              <a:srgbClr val="000000"/>
            </a:solidFill>
            <a:prstDash val="solid"/>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fr-FR" altLang="fr-FR"/>
          </a:p>
        </p:txBody>
      </p:sp>
      <p:sp>
        <p:nvSpPr>
          <p:cNvPr id="2" name="ZoneTexte 1"/>
          <p:cNvSpPr txBox="1"/>
          <p:nvPr/>
        </p:nvSpPr>
        <p:spPr>
          <a:xfrm>
            <a:off x="755576" y="3404888"/>
            <a:ext cx="6822958" cy="584775"/>
          </a:xfrm>
          <a:prstGeom prst="rect">
            <a:avLst/>
          </a:prstGeom>
          <a:noFill/>
        </p:spPr>
        <p:txBody>
          <a:bodyPr wrap="none" rtlCol="0">
            <a:spAutoFit/>
          </a:bodyPr>
          <a:lstStyle/>
          <a:p>
            <a:r>
              <a:rPr lang="fr-FR" altLang="fr-FR" sz="1400" b="1" dirty="0" smtClean="0"/>
              <a:t>Figure 3. Extension </a:t>
            </a:r>
            <a:r>
              <a:rPr lang="fr-FR" altLang="fr-FR" sz="1400" b="1" dirty="0"/>
              <a:t>du domaine du </a:t>
            </a:r>
            <a:r>
              <a:rPr lang="fr-FR" altLang="fr-FR" sz="1400" b="1" dirty="0" smtClean="0"/>
              <a:t>risque (de ses enjeux)  </a:t>
            </a:r>
            <a:r>
              <a:rPr lang="fr-FR" altLang="fr-FR" sz="1400" b="1" dirty="0"/>
              <a:t>dans les sociétés occidentales. </a:t>
            </a:r>
            <a:r>
              <a:rPr lang="fr-FR" altLang="fr-FR" sz="1400" b="1" dirty="0">
                <a:ea typeface="Times New Roman" pitchFamily="18" charset="0"/>
                <a:cs typeface="Arial" pitchFamily="34" charset="0"/>
              </a:rPr>
              <a:t> </a:t>
            </a:r>
          </a:p>
          <a:p>
            <a:endParaRPr lang="fr-FR" dirty="0"/>
          </a:p>
        </p:txBody>
      </p:sp>
      <p:sp>
        <p:nvSpPr>
          <p:cNvPr id="4" name="ZoneTexte 3"/>
          <p:cNvSpPr txBox="1"/>
          <p:nvPr/>
        </p:nvSpPr>
        <p:spPr>
          <a:xfrm>
            <a:off x="1196555" y="3765791"/>
            <a:ext cx="6633547" cy="338554"/>
          </a:xfrm>
          <a:prstGeom prst="rect">
            <a:avLst/>
          </a:prstGeom>
          <a:noFill/>
        </p:spPr>
        <p:txBody>
          <a:bodyPr wrap="none" rtlCol="0">
            <a:spAutoFit/>
          </a:bodyPr>
          <a:lstStyle/>
          <a:p>
            <a:r>
              <a:rPr lang="fr-FR" sz="1600" b="1" i="1" dirty="0">
                <a:solidFill>
                  <a:srgbClr val="FF0000"/>
                </a:solidFill>
              </a:rPr>
              <a:t>e</a:t>
            </a:r>
            <a:r>
              <a:rPr lang="fr-FR" sz="1600" b="1" i="1" dirty="0" smtClean="0">
                <a:solidFill>
                  <a:srgbClr val="FF0000"/>
                </a:solidFill>
              </a:rPr>
              <a:t>n régression					en progrès</a:t>
            </a:r>
            <a:endParaRPr lang="fr-FR" sz="1600" b="1" i="1" dirty="0">
              <a:solidFill>
                <a:srgbClr val="FF0000"/>
              </a:solidFill>
            </a:endParaRPr>
          </a:p>
        </p:txBody>
      </p:sp>
    </p:spTree>
    <p:extLst>
      <p:ext uri="{BB962C8B-B14F-4D97-AF65-F5344CB8AC3E}">
        <p14:creationId xmlns:p14="http://schemas.microsoft.com/office/powerpoint/2010/main" val="1371652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a:xfrm>
            <a:off x="397450" y="1"/>
            <a:ext cx="8229600" cy="414912"/>
          </a:xfrm>
        </p:spPr>
        <p:txBody>
          <a:bodyPr>
            <a:normAutofit fontScale="90000"/>
          </a:bodyPr>
          <a:lstStyle/>
          <a:p>
            <a:r>
              <a:rPr lang="fr-FR" altLang="fr-FR" sz="2400" b="1" dirty="0" smtClean="0">
                <a:latin typeface="+mn-lt"/>
              </a:rPr>
              <a:t>La perception </a:t>
            </a:r>
            <a:r>
              <a:rPr lang="fr-FR" altLang="fr-FR" sz="2400" b="1" dirty="0" smtClean="0">
                <a:latin typeface="+mn-lt"/>
              </a:rPr>
              <a:t>du </a:t>
            </a:r>
            <a:r>
              <a:rPr lang="fr-FR" altLang="fr-FR" sz="2400" b="1" dirty="0" smtClean="0">
                <a:latin typeface="+mn-lt"/>
              </a:rPr>
              <a:t>risque</a:t>
            </a:r>
          </a:p>
        </p:txBody>
      </p:sp>
      <p:sp>
        <p:nvSpPr>
          <p:cNvPr id="5127" name="Espace réservé du contenu 9"/>
          <p:cNvSpPr>
            <a:spLocks noGrp="1"/>
          </p:cNvSpPr>
          <p:nvPr>
            <p:ph sz="half" idx="2"/>
          </p:nvPr>
        </p:nvSpPr>
        <p:spPr>
          <a:xfrm>
            <a:off x="4355976" y="4221088"/>
            <a:ext cx="4320480" cy="2448272"/>
          </a:xfrm>
          <a:solidFill>
            <a:schemeClr val="tx2">
              <a:lumMod val="20000"/>
              <a:lumOff val="80000"/>
            </a:schemeClr>
          </a:solidFill>
        </p:spPr>
        <p:txBody>
          <a:bodyPr>
            <a:normAutofit fontScale="62500" lnSpcReduction="20000"/>
          </a:bodyPr>
          <a:lstStyle/>
          <a:p>
            <a:pPr marL="0" indent="0" algn="just">
              <a:buFontTx/>
              <a:buNone/>
              <a:defRPr/>
            </a:pPr>
            <a:endParaRPr lang="fr-FR" sz="1300" dirty="0" smtClean="0"/>
          </a:p>
          <a:p>
            <a:pPr marL="0" indent="0" algn="just">
              <a:buFontTx/>
              <a:buNone/>
              <a:defRPr/>
            </a:pPr>
            <a:r>
              <a:rPr lang="fr-FR" sz="2000" dirty="0" smtClean="0"/>
              <a:t>La perception du risque par un individu est le fruit:</a:t>
            </a:r>
          </a:p>
          <a:p>
            <a:pPr algn="just">
              <a:buFont typeface="Arial" pitchFamily="34" charset="0"/>
              <a:buChar char="•"/>
              <a:defRPr/>
            </a:pPr>
            <a:r>
              <a:rPr lang="fr-FR" sz="2000" dirty="0" smtClean="0"/>
              <a:t>de ses  </a:t>
            </a:r>
            <a:r>
              <a:rPr lang="fr-FR" sz="2000" b="1" dirty="0" smtClean="0"/>
              <a:t>connaissances scientifiques </a:t>
            </a:r>
            <a:r>
              <a:rPr lang="fr-FR" sz="2000" dirty="0" smtClean="0"/>
              <a:t>(parfois sommaires), </a:t>
            </a:r>
          </a:p>
          <a:p>
            <a:pPr algn="just">
              <a:buFont typeface="Arial" pitchFamily="34" charset="0"/>
              <a:buChar char="•"/>
              <a:defRPr/>
            </a:pPr>
            <a:r>
              <a:rPr lang="fr-FR" sz="2000" dirty="0" smtClean="0"/>
              <a:t>des </a:t>
            </a:r>
            <a:r>
              <a:rPr lang="fr-FR" sz="2000" b="1" dirty="0" smtClean="0"/>
              <a:t>informations reçues </a:t>
            </a:r>
            <a:r>
              <a:rPr lang="fr-FR" sz="2000" dirty="0" smtClean="0"/>
              <a:t>(et déformées) en provenance des médias et de son entourage, </a:t>
            </a:r>
          </a:p>
          <a:p>
            <a:pPr algn="just">
              <a:buFont typeface="Arial" pitchFamily="34" charset="0"/>
              <a:buChar char="•"/>
              <a:defRPr/>
            </a:pPr>
            <a:r>
              <a:rPr lang="fr-FR" sz="2000" dirty="0"/>
              <a:t>d</a:t>
            </a:r>
            <a:r>
              <a:rPr lang="fr-FR" sz="2000" dirty="0" smtClean="0"/>
              <a:t>e son </a:t>
            </a:r>
            <a:r>
              <a:rPr lang="fr-FR" sz="2000" b="1" dirty="0" smtClean="0"/>
              <a:t>système de valeurs </a:t>
            </a:r>
            <a:r>
              <a:rPr lang="fr-FR" sz="2000" dirty="0" smtClean="0"/>
              <a:t>et de ses </a:t>
            </a:r>
            <a:r>
              <a:rPr lang="fr-FR" sz="2000" b="1" dirty="0" smtClean="0"/>
              <a:t>croyances</a:t>
            </a:r>
            <a:r>
              <a:rPr lang="fr-FR" sz="2000" dirty="0" smtClean="0"/>
              <a:t>, </a:t>
            </a:r>
          </a:p>
          <a:p>
            <a:pPr algn="just">
              <a:buFont typeface="Arial" pitchFamily="34" charset="0"/>
              <a:buChar char="•"/>
              <a:defRPr/>
            </a:pPr>
            <a:r>
              <a:rPr lang="fr-FR" sz="2000" dirty="0" smtClean="0"/>
              <a:t>de ses </a:t>
            </a:r>
            <a:r>
              <a:rPr lang="fr-FR" sz="2000" b="1" dirty="0" smtClean="0"/>
              <a:t>propres observations et souvenirs </a:t>
            </a:r>
            <a:r>
              <a:rPr lang="fr-FR" sz="2000" dirty="0" smtClean="0"/>
              <a:t>(par exemple les repères de niveau d’eau atteint pour le risque de submersion ou inondation…), etc.</a:t>
            </a:r>
          </a:p>
          <a:p>
            <a:pPr algn="just">
              <a:buFont typeface="Arial" pitchFamily="34" charset="0"/>
              <a:buChar char="•"/>
              <a:defRPr/>
            </a:pPr>
            <a:endParaRPr lang="fr-FR" sz="1800" dirty="0" smtClean="0"/>
          </a:p>
          <a:p>
            <a:pPr marL="0" indent="0" algn="just">
              <a:buFontTx/>
              <a:buNone/>
              <a:defRPr/>
            </a:pPr>
            <a:r>
              <a:rPr lang="fr-FR" sz="2200" dirty="0" smtClean="0"/>
              <a:t>C’est un donc </a:t>
            </a:r>
            <a:r>
              <a:rPr lang="fr-FR" sz="2200" b="1" dirty="0" smtClean="0"/>
              <a:t>mélange de rationnel et de non rationnel</a:t>
            </a:r>
            <a:r>
              <a:rPr lang="fr-FR" sz="2200" dirty="0" smtClean="0"/>
              <a:t>. </a:t>
            </a:r>
          </a:p>
          <a:p>
            <a:pPr marL="0" indent="0" algn="just">
              <a:buFontTx/>
              <a:buNone/>
              <a:defRPr/>
            </a:pPr>
            <a:r>
              <a:rPr lang="fr-FR" sz="1800" dirty="0" smtClean="0"/>
              <a:t> </a:t>
            </a:r>
          </a:p>
          <a:p>
            <a:pPr marL="0" indent="0" algn="just">
              <a:buFontTx/>
              <a:buNone/>
              <a:defRPr/>
            </a:pPr>
            <a:endParaRPr lang="fr-FR" sz="1300" dirty="0" smtClean="0"/>
          </a:p>
          <a:p>
            <a:pPr>
              <a:defRPr/>
            </a:pPr>
            <a:endParaRPr lang="fr-FR" dirty="0" smtClean="0"/>
          </a:p>
        </p:txBody>
      </p:sp>
      <p:sp>
        <p:nvSpPr>
          <p:cNvPr id="5125" name="Espace réservé du texte 4"/>
          <p:cNvSpPr>
            <a:spLocks noGrp="1"/>
          </p:cNvSpPr>
          <p:nvPr>
            <p:ph type="body" sz="quarter" idx="3"/>
          </p:nvPr>
        </p:nvSpPr>
        <p:spPr>
          <a:xfrm>
            <a:off x="4535810" y="474541"/>
            <a:ext cx="3960812" cy="504428"/>
          </a:xfrm>
        </p:spPr>
        <p:txBody>
          <a:bodyPr>
            <a:normAutofit/>
          </a:bodyPr>
          <a:lstStyle/>
          <a:p>
            <a:r>
              <a:rPr lang="fr-FR" altLang="fr-FR" sz="1500" dirty="0" smtClean="0"/>
              <a:t>Figure 4. La perception du risque. </a:t>
            </a:r>
          </a:p>
        </p:txBody>
      </p:sp>
      <p:graphicFrame>
        <p:nvGraphicFramePr>
          <p:cNvPr id="3" name="Objet 2"/>
          <p:cNvGraphicFramePr>
            <a:graphicFrameLocks noChangeAspect="1"/>
          </p:cNvGraphicFramePr>
          <p:nvPr>
            <p:extLst>
              <p:ext uri="{D42A27DB-BD31-4B8C-83A1-F6EECF244321}">
                <p14:modId xmlns:p14="http://schemas.microsoft.com/office/powerpoint/2010/main" val="2188413940"/>
              </p:ext>
            </p:extLst>
          </p:nvPr>
        </p:nvGraphicFramePr>
        <p:xfrm>
          <a:off x="3456259" y="978970"/>
          <a:ext cx="5239960" cy="3394066"/>
        </p:xfrm>
        <a:graphic>
          <a:graphicData uri="http://schemas.openxmlformats.org/presentationml/2006/ole">
            <mc:AlternateContent xmlns:mc="http://schemas.openxmlformats.org/markup-compatibility/2006">
              <mc:Choice xmlns:v="urn:schemas-microsoft-com:vml" Requires="v">
                <p:oleObj spid="_x0000_s12385" name="Document" r:id="rId3" imgW="5867978" imgH="3369180" progId="Word.Document.12">
                  <p:embed/>
                </p:oleObj>
              </mc:Choice>
              <mc:Fallback>
                <p:oleObj name="Document" r:id="rId3" imgW="5867978" imgH="3369180" progId="Word.Document.12">
                  <p:embed/>
                  <p:pic>
                    <p:nvPicPr>
                      <p:cNvPr id="0" name=""/>
                      <p:cNvPicPr/>
                      <p:nvPr/>
                    </p:nvPicPr>
                    <p:blipFill>
                      <a:blip r:embed="rId4"/>
                      <a:stretch>
                        <a:fillRect/>
                      </a:stretch>
                    </p:blipFill>
                    <p:spPr>
                      <a:xfrm>
                        <a:off x="3456259" y="978970"/>
                        <a:ext cx="5239960" cy="3394066"/>
                      </a:xfrm>
                      <a:prstGeom prst="rect">
                        <a:avLst/>
                      </a:prstGeom>
                    </p:spPr>
                  </p:pic>
                </p:oleObj>
              </mc:Fallback>
            </mc:AlternateContent>
          </a:graphicData>
        </a:graphic>
      </p:graphicFrame>
      <p:pic>
        <p:nvPicPr>
          <p:cNvPr id="8" name="Picture 2" descr="Immeuble détruit après un tremblement de terre à Islamabad, Pakist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450" y="1545579"/>
            <a:ext cx="3364421" cy="495691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1"/>
          <p:cNvSpPr txBox="1">
            <a:spLocks noChangeArrowheads="1"/>
          </p:cNvSpPr>
          <p:nvPr/>
        </p:nvSpPr>
        <p:spPr bwMode="auto">
          <a:xfrm>
            <a:off x="2083311" y="6021288"/>
            <a:ext cx="1440160" cy="707886"/>
          </a:xfrm>
          <a:prstGeom prst="rect">
            <a:avLst/>
          </a:prstGeom>
          <a:solidFill>
            <a:srgbClr val="0070C0"/>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800" b="1" dirty="0" smtClean="0">
                <a:solidFill>
                  <a:schemeClr val="bg1"/>
                </a:solidFill>
              </a:rPr>
              <a:t>Effondrement suite à un séisme (Islamabad).</a:t>
            </a:r>
          </a:p>
          <a:p>
            <a:pPr eaLnBrk="1" hangingPunct="1"/>
            <a:r>
              <a:rPr lang="fr-FR" sz="800" b="1" dirty="0">
                <a:solidFill>
                  <a:schemeClr val="bg1"/>
                </a:solidFill>
              </a:rPr>
              <a:t>S</a:t>
            </a:r>
            <a:r>
              <a:rPr lang="fr-FR" sz="800" b="1" dirty="0" smtClean="0">
                <a:solidFill>
                  <a:schemeClr val="bg1"/>
                </a:solidFill>
              </a:rPr>
              <a:t>ource :  </a:t>
            </a:r>
            <a:r>
              <a:rPr lang="fr-FR" sz="800" dirty="0" smtClean="0">
                <a:solidFill>
                  <a:schemeClr val="bg1"/>
                </a:solidFill>
              </a:rPr>
              <a:t>http</a:t>
            </a:r>
            <a:r>
              <a:rPr lang="fr-FR" sz="800" dirty="0">
                <a:solidFill>
                  <a:schemeClr val="bg1"/>
                </a:solidFill>
              </a:rPr>
              <a:t>://www.iceberg911.net/yvesduc-B.html</a:t>
            </a:r>
          </a:p>
        </p:txBody>
      </p:sp>
      <p:sp>
        <p:nvSpPr>
          <p:cNvPr id="2" name="ZoneTexte 1"/>
          <p:cNvSpPr txBox="1"/>
          <p:nvPr/>
        </p:nvSpPr>
        <p:spPr>
          <a:xfrm>
            <a:off x="251520" y="554153"/>
            <a:ext cx="3744416" cy="1015663"/>
          </a:xfrm>
          <a:prstGeom prst="rect">
            <a:avLst/>
          </a:prstGeom>
          <a:noFill/>
        </p:spPr>
        <p:txBody>
          <a:bodyPr wrap="square" rtlCol="0">
            <a:spAutoFit/>
          </a:bodyPr>
          <a:lstStyle/>
          <a:p>
            <a:pPr algn="just"/>
            <a:r>
              <a:rPr lang="fr-FR" sz="1500" b="1" dirty="0">
                <a:solidFill>
                  <a:srgbClr val="7030A0"/>
                </a:solidFill>
              </a:rPr>
              <a:t>Thomas</a:t>
            </a:r>
            <a:r>
              <a:rPr lang="fr-FR" sz="1500" dirty="0">
                <a:solidFill>
                  <a:srgbClr val="7030A0"/>
                </a:solidFill>
              </a:rPr>
              <a:t> </a:t>
            </a:r>
            <a:r>
              <a:rPr lang="fr-FR" sz="1500" dirty="0" smtClean="0">
                <a:solidFill>
                  <a:srgbClr val="7030A0"/>
                </a:solidFill>
              </a:rPr>
              <a:t>(sociologue de l’école de Chicago): </a:t>
            </a:r>
            <a:r>
              <a:rPr lang="fr-FR" sz="1500" dirty="0">
                <a:solidFill>
                  <a:srgbClr val="7030A0"/>
                </a:solidFill>
              </a:rPr>
              <a:t>« </a:t>
            </a:r>
            <a:r>
              <a:rPr lang="fr-FR" sz="1500" i="1" dirty="0">
                <a:solidFill>
                  <a:srgbClr val="7030A0"/>
                </a:solidFill>
              </a:rPr>
              <a:t>Si les hommes définissent des situations comme réelles, alors elles sont réelles dans leurs conséquences</a:t>
            </a:r>
            <a:r>
              <a:rPr lang="fr-FR" sz="1500" dirty="0">
                <a:solidFill>
                  <a:srgbClr val="7030A0"/>
                </a:solidFill>
              </a:rPr>
              <a:t> »</a:t>
            </a:r>
          </a:p>
        </p:txBody>
      </p:sp>
    </p:spTree>
    <p:extLst>
      <p:ext uri="{BB962C8B-B14F-4D97-AF65-F5344CB8AC3E}">
        <p14:creationId xmlns:p14="http://schemas.microsoft.com/office/powerpoint/2010/main" val="1494480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24744"/>
          </a:xfrm>
        </p:spPr>
        <p:txBody>
          <a:bodyPr>
            <a:noAutofit/>
          </a:bodyPr>
          <a:lstStyle/>
          <a:p>
            <a:r>
              <a:rPr lang="fr-FR" sz="2400" b="1" dirty="0" smtClean="0"/>
              <a:t>La perception des risques par les individus est (presque) toujours biaisée </a:t>
            </a:r>
            <a:endParaRPr lang="fr-FR" sz="2400" b="1" dirty="0"/>
          </a:p>
        </p:txBody>
      </p:sp>
      <p:sp>
        <p:nvSpPr>
          <p:cNvPr id="13" name="ZoneTexte 12"/>
          <p:cNvSpPr txBox="1"/>
          <p:nvPr/>
        </p:nvSpPr>
        <p:spPr>
          <a:xfrm>
            <a:off x="7209395" y="3043389"/>
            <a:ext cx="1080120" cy="738664"/>
          </a:xfrm>
          <a:prstGeom prst="rect">
            <a:avLst/>
          </a:prstGeom>
          <a:noFill/>
        </p:spPr>
        <p:txBody>
          <a:bodyPr wrap="square" rtlCol="0">
            <a:spAutoFit/>
          </a:bodyPr>
          <a:lstStyle/>
          <a:p>
            <a:r>
              <a:rPr lang="fr-FR" sz="1400" b="1" dirty="0" smtClean="0">
                <a:solidFill>
                  <a:srgbClr val="FF0000"/>
                </a:solidFill>
              </a:rPr>
              <a:t>Rapport de 1 à presque 18</a:t>
            </a:r>
            <a:endParaRPr lang="fr-FR" sz="1400" b="1" dirty="0">
              <a:solidFill>
                <a:srgbClr val="FF0000"/>
              </a:solidFill>
            </a:endParaRPr>
          </a:p>
        </p:txBody>
      </p:sp>
      <p:sp>
        <p:nvSpPr>
          <p:cNvPr id="27" name="ZoneTexte 26"/>
          <p:cNvSpPr txBox="1"/>
          <p:nvPr/>
        </p:nvSpPr>
        <p:spPr>
          <a:xfrm>
            <a:off x="7297064" y="4311046"/>
            <a:ext cx="1389736" cy="1392798"/>
          </a:xfrm>
          <a:prstGeom prst="rect">
            <a:avLst/>
          </a:prstGeom>
          <a:noFill/>
        </p:spPr>
        <p:txBody>
          <a:bodyPr wrap="square" rtlCol="0">
            <a:spAutoFit/>
          </a:bodyPr>
          <a:lstStyle/>
          <a:p>
            <a:r>
              <a:rPr lang="fr-FR" sz="1400" b="1" dirty="0" smtClean="0">
                <a:solidFill>
                  <a:srgbClr val="FF0000"/>
                </a:solidFill>
              </a:rPr>
              <a:t>Probabilité 20 plus forte de décéder dans un voyage en voiture qu’en avion</a:t>
            </a:r>
            <a:endParaRPr lang="fr-FR" sz="1400" b="1" dirty="0">
              <a:solidFill>
                <a:srgbClr val="FF0000"/>
              </a:solidFill>
            </a:endParaRPr>
          </a:p>
        </p:txBody>
      </p:sp>
      <p:graphicFrame>
        <p:nvGraphicFramePr>
          <p:cNvPr id="10" name="Espace réservé du contenu 9"/>
          <p:cNvGraphicFramePr>
            <a:graphicFrameLocks noGrp="1"/>
          </p:cNvGraphicFramePr>
          <p:nvPr>
            <p:ph idx="1"/>
            <p:extLst>
              <p:ext uri="{D42A27DB-BD31-4B8C-83A1-F6EECF244321}">
                <p14:modId xmlns:p14="http://schemas.microsoft.com/office/powerpoint/2010/main" val="3403740421"/>
              </p:ext>
            </p:extLst>
          </p:nvPr>
        </p:nvGraphicFramePr>
        <p:xfrm>
          <a:off x="1691004" y="1884893"/>
          <a:ext cx="5040560" cy="3968835"/>
        </p:xfrm>
        <a:graphic>
          <a:graphicData uri="http://schemas.openxmlformats.org/drawingml/2006/table">
            <a:tbl>
              <a:tblPr firstRow="1" firstCol="1" bandRow="1">
                <a:tableStyleId>{5C22544A-7EE6-4342-B048-85BDC9FD1C3A}</a:tableStyleId>
              </a:tblPr>
              <a:tblGrid>
                <a:gridCol w="3406476">
                  <a:extLst>
                    <a:ext uri="{9D8B030D-6E8A-4147-A177-3AD203B41FA5}">
                      <a16:colId xmlns:a16="http://schemas.microsoft.com/office/drawing/2014/main" val="20000"/>
                    </a:ext>
                  </a:extLst>
                </a:gridCol>
                <a:gridCol w="1634084">
                  <a:extLst>
                    <a:ext uri="{9D8B030D-6E8A-4147-A177-3AD203B41FA5}">
                      <a16:colId xmlns:a16="http://schemas.microsoft.com/office/drawing/2014/main" val="20001"/>
                    </a:ext>
                  </a:extLst>
                </a:gridCol>
              </a:tblGrid>
              <a:tr h="406843">
                <a:tc>
                  <a:txBody>
                    <a:bodyPr/>
                    <a:lstStyle/>
                    <a:p>
                      <a:pPr>
                        <a:spcBef>
                          <a:spcPts val="300"/>
                        </a:spcBef>
                        <a:spcAft>
                          <a:spcPts val="300"/>
                        </a:spcAft>
                      </a:pPr>
                      <a:r>
                        <a:rPr lang="en-US" sz="1400" dirty="0">
                          <a:effectLst/>
                        </a:rPr>
                        <a:t>Road (Total)</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a:effectLst/>
                        </a:rPr>
                        <a:t>0.95</a:t>
                      </a:r>
                      <a:endParaRPr lang="fr-FR" sz="140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445249">
                <a:tc>
                  <a:txBody>
                    <a:bodyPr/>
                    <a:lstStyle/>
                    <a:p>
                      <a:pPr>
                        <a:spcBef>
                          <a:spcPts val="300"/>
                        </a:spcBef>
                        <a:spcAft>
                          <a:spcPts val="300"/>
                        </a:spcAft>
                      </a:pPr>
                      <a:r>
                        <a:rPr lang="en-US" sz="1400" dirty="0">
                          <a:effectLst/>
                        </a:rPr>
                        <a:t>Motorcycle/moped</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dirty="0">
                          <a:effectLst/>
                        </a:rPr>
                        <a:t>13.8</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445249">
                <a:tc>
                  <a:txBody>
                    <a:bodyPr/>
                    <a:lstStyle/>
                    <a:p>
                      <a:pPr>
                        <a:spcBef>
                          <a:spcPts val="300"/>
                        </a:spcBef>
                        <a:spcAft>
                          <a:spcPts val="300"/>
                        </a:spcAft>
                      </a:pPr>
                      <a:r>
                        <a:rPr lang="en-US" sz="1400" dirty="0">
                          <a:effectLst/>
                        </a:rPr>
                        <a:t>Foot</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dirty="0">
                          <a:effectLst/>
                        </a:rPr>
                        <a:t>6.4</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445249">
                <a:tc>
                  <a:txBody>
                    <a:bodyPr/>
                    <a:lstStyle/>
                    <a:p>
                      <a:pPr>
                        <a:spcBef>
                          <a:spcPts val="300"/>
                        </a:spcBef>
                        <a:spcAft>
                          <a:spcPts val="300"/>
                        </a:spcAft>
                      </a:pPr>
                      <a:r>
                        <a:rPr lang="en-US" sz="1400" dirty="0">
                          <a:effectLst/>
                        </a:rPr>
                        <a:t>Cycle</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dirty="0">
                          <a:effectLst/>
                        </a:rPr>
                        <a:t>5,4</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445249">
                <a:tc>
                  <a:txBody>
                    <a:bodyPr/>
                    <a:lstStyle/>
                    <a:p>
                      <a:pPr>
                        <a:spcBef>
                          <a:spcPts val="300"/>
                        </a:spcBef>
                        <a:spcAft>
                          <a:spcPts val="300"/>
                        </a:spcAft>
                      </a:pPr>
                      <a:r>
                        <a:rPr lang="en-US" sz="1400" dirty="0">
                          <a:effectLst/>
                        </a:rPr>
                        <a:t>Car</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dirty="0">
                          <a:effectLst/>
                        </a:rPr>
                        <a:t>0.7</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445249">
                <a:tc>
                  <a:txBody>
                    <a:bodyPr/>
                    <a:lstStyle/>
                    <a:p>
                      <a:pPr>
                        <a:spcBef>
                          <a:spcPts val="300"/>
                        </a:spcBef>
                        <a:spcAft>
                          <a:spcPts val="300"/>
                        </a:spcAft>
                      </a:pPr>
                      <a:r>
                        <a:rPr lang="en-US" sz="1400" dirty="0">
                          <a:effectLst/>
                        </a:rPr>
                        <a:t>Bus and coach</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en-US" sz="1400" dirty="0">
                          <a:effectLst/>
                        </a:rPr>
                        <a:t>0.07</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445249">
                <a:tc>
                  <a:txBody>
                    <a:bodyPr/>
                    <a:lstStyle/>
                    <a:p>
                      <a:pPr>
                        <a:spcBef>
                          <a:spcPts val="300"/>
                        </a:spcBef>
                        <a:spcAft>
                          <a:spcPts val="300"/>
                        </a:spcAft>
                      </a:pPr>
                      <a:r>
                        <a:rPr lang="en-US" sz="1400" dirty="0">
                          <a:effectLst/>
                        </a:rPr>
                        <a:t>Ferry</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fr-FR" sz="1400">
                          <a:effectLst/>
                        </a:rPr>
                        <a:t>0.25</a:t>
                      </a:r>
                      <a:endParaRPr lang="fr-FR" sz="140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445249">
                <a:tc>
                  <a:txBody>
                    <a:bodyPr/>
                    <a:lstStyle/>
                    <a:p>
                      <a:pPr>
                        <a:spcBef>
                          <a:spcPts val="300"/>
                        </a:spcBef>
                        <a:spcAft>
                          <a:spcPts val="300"/>
                        </a:spcAft>
                      </a:pPr>
                      <a:r>
                        <a:rPr lang="en-US" sz="1400" dirty="0">
                          <a:effectLst/>
                        </a:rPr>
                        <a:t>Air (civil aviation)</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fr-FR" sz="1400" dirty="0">
                          <a:effectLst/>
                        </a:rPr>
                        <a:t>0.035</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r h="445249">
                <a:tc>
                  <a:txBody>
                    <a:bodyPr/>
                    <a:lstStyle/>
                    <a:p>
                      <a:pPr>
                        <a:spcBef>
                          <a:spcPts val="300"/>
                        </a:spcBef>
                        <a:spcAft>
                          <a:spcPts val="300"/>
                        </a:spcAft>
                      </a:pPr>
                      <a:r>
                        <a:rPr lang="en-US" sz="1400" dirty="0">
                          <a:effectLst/>
                        </a:rPr>
                        <a:t>Rail</a:t>
                      </a:r>
                      <a:endParaRPr lang="fr-FR" sz="1400" dirty="0">
                        <a:effectLst/>
                        <a:latin typeface="Times New Roman"/>
                        <a:ea typeface="Times New Roman"/>
                      </a:endParaRPr>
                    </a:p>
                  </a:txBody>
                  <a:tcPr marL="68580" marR="68580" marT="0" marB="0" anchor="ctr"/>
                </a:tc>
                <a:tc>
                  <a:txBody>
                    <a:bodyPr/>
                    <a:lstStyle/>
                    <a:p>
                      <a:pPr algn="ctr">
                        <a:spcBef>
                          <a:spcPts val="300"/>
                        </a:spcBef>
                        <a:spcAft>
                          <a:spcPts val="300"/>
                        </a:spcAft>
                      </a:pPr>
                      <a:r>
                        <a:rPr lang="fr-FR" sz="1400" dirty="0">
                          <a:effectLst/>
                        </a:rPr>
                        <a:t>0.035</a:t>
                      </a:r>
                      <a:endParaRPr lang="fr-FR" sz="1400" dirty="0">
                        <a:effectLst/>
                        <a:latin typeface="Times New Roman"/>
                        <a:ea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
        <p:nvSpPr>
          <p:cNvPr id="12" name="Rectangle 1"/>
          <p:cNvSpPr>
            <a:spLocks noChangeArrowheads="1"/>
          </p:cNvSpPr>
          <p:nvPr/>
        </p:nvSpPr>
        <p:spPr bwMode="auto">
          <a:xfrm>
            <a:off x="1658682" y="1448490"/>
            <a:ext cx="55986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fr-FR" sz="1400" b="1" i="0" u="none" strike="noStrike" cap="none" normalizeH="0" baseline="0" dirty="0" smtClean="0">
                <a:ln>
                  <a:noFill/>
                </a:ln>
                <a:solidFill>
                  <a:schemeClr val="tx1"/>
                </a:solidFill>
                <a:effectLst/>
                <a:latin typeface="Arial" pitchFamily="34" charset="0"/>
                <a:ea typeface="Times New Roman" pitchFamily="18" charset="0"/>
                <a:cs typeface="Arial-BoldMS"/>
              </a:rPr>
              <a:t>Figure 5:</a:t>
            </a:r>
            <a:r>
              <a:rPr kumimoji="0" lang="en-US" altLang="fr-FR" sz="1400" b="1" i="0" u="none" strike="noStrike" cap="none" normalizeH="0" dirty="0" smtClean="0">
                <a:ln>
                  <a:noFill/>
                </a:ln>
                <a:solidFill>
                  <a:schemeClr val="tx1"/>
                </a:solidFill>
                <a:effectLst/>
                <a:latin typeface="Arial" pitchFamily="34" charset="0"/>
                <a:ea typeface="Times New Roman" pitchFamily="18" charset="0"/>
                <a:cs typeface="Arial-BoldMS"/>
              </a:rPr>
              <a:t> </a:t>
            </a:r>
            <a:r>
              <a:rPr kumimoji="0" lang="en-US" altLang="fr-FR" sz="1400" b="1" i="0" u="none" strike="noStrike" cap="none" normalizeH="0" baseline="0" dirty="0" smtClean="0">
                <a:ln>
                  <a:noFill/>
                </a:ln>
                <a:solidFill>
                  <a:schemeClr val="tx1"/>
                </a:solidFill>
                <a:effectLst/>
                <a:latin typeface="Arial" pitchFamily="34" charset="0"/>
                <a:ea typeface="Times New Roman" pitchFamily="18" charset="0"/>
                <a:cs typeface="Arial-BoldMS"/>
              </a:rPr>
              <a:t>Deaths per 100 million person kilometers</a:t>
            </a:r>
            <a:endParaRPr kumimoji="0" lang="fr-FR" altLang="fr-FR"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Accolade fermante 20"/>
          <p:cNvSpPr/>
          <p:nvPr/>
        </p:nvSpPr>
        <p:spPr>
          <a:xfrm>
            <a:off x="6403055" y="3993182"/>
            <a:ext cx="854293" cy="1231813"/>
          </a:xfrm>
          <a:prstGeom prst="rightBrace">
            <a:avLst>
              <a:gd name="adj1" fmla="val 11512"/>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FF0000"/>
              </a:solidFill>
            </a:endParaRPr>
          </a:p>
        </p:txBody>
      </p:sp>
      <p:sp>
        <p:nvSpPr>
          <p:cNvPr id="22" name="Accolade fermante 21"/>
          <p:cNvSpPr/>
          <p:nvPr/>
        </p:nvSpPr>
        <p:spPr>
          <a:xfrm>
            <a:off x="6403055" y="2850263"/>
            <a:ext cx="846137" cy="1010785"/>
          </a:xfrm>
          <a:prstGeom prst="rightBrace">
            <a:avLst>
              <a:gd name="adj1" fmla="val 8333"/>
              <a:gd name="adj2" fmla="val 51493"/>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ZoneTexte 23"/>
          <p:cNvSpPr txBox="1"/>
          <p:nvPr/>
        </p:nvSpPr>
        <p:spPr>
          <a:xfrm>
            <a:off x="1710342" y="5920053"/>
            <a:ext cx="5164232" cy="1107996"/>
          </a:xfrm>
          <a:prstGeom prst="rect">
            <a:avLst/>
          </a:prstGeom>
          <a:noFill/>
        </p:spPr>
        <p:txBody>
          <a:bodyPr wrap="square" rtlCol="0">
            <a:spAutoFit/>
          </a:bodyPr>
          <a:lstStyle/>
          <a:p>
            <a:r>
              <a:rPr lang="fr-FR" sz="1200" b="1" dirty="0"/>
              <a:t>Source: </a:t>
            </a:r>
            <a:r>
              <a:rPr lang="fr-FR" sz="1200" b="1" dirty="0" err="1"/>
              <a:t>European</a:t>
            </a:r>
            <a:r>
              <a:rPr lang="fr-FR" sz="1200" b="1" dirty="0"/>
              <a:t> Transport </a:t>
            </a:r>
            <a:r>
              <a:rPr lang="fr-FR" sz="1200" b="1" dirty="0" err="1"/>
              <a:t>Safety</a:t>
            </a:r>
            <a:r>
              <a:rPr lang="fr-FR" sz="1200" b="1" dirty="0"/>
              <a:t> Council, </a:t>
            </a:r>
            <a:r>
              <a:rPr lang="fr-FR" sz="1200" b="1" i="1" dirty="0"/>
              <a:t>Transport </a:t>
            </a:r>
            <a:r>
              <a:rPr lang="fr-FR" sz="1200" b="1" i="1" dirty="0" err="1"/>
              <a:t>safety</a:t>
            </a:r>
            <a:r>
              <a:rPr lang="fr-FR" sz="1200" b="1" i="1" dirty="0"/>
              <a:t> performance in the EU. A </a:t>
            </a:r>
            <a:r>
              <a:rPr lang="fr-FR" sz="1200" b="1" i="1" dirty="0" err="1"/>
              <a:t>statistical</a:t>
            </a:r>
            <a:r>
              <a:rPr lang="fr-FR" sz="1200" b="1" i="1" dirty="0"/>
              <a:t> </a:t>
            </a:r>
            <a:r>
              <a:rPr lang="fr-FR" sz="1200" b="1" i="1" dirty="0" err="1"/>
              <a:t>overview</a:t>
            </a:r>
            <a:r>
              <a:rPr lang="fr-FR" sz="1200" b="1" i="1" dirty="0"/>
              <a:t>, </a:t>
            </a:r>
            <a:r>
              <a:rPr lang="fr-FR" sz="1200" b="1" dirty="0"/>
              <a:t>2003, p.12; Accessible à : </a:t>
            </a:r>
            <a:r>
              <a:rPr lang="en-US" sz="1200" b="1" i="1" dirty="0"/>
              <a:t>www.etsc.eu/documents/statoverv.pdf</a:t>
            </a:r>
            <a:r>
              <a:rPr lang="en-US" sz="1200" b="1" dirty="0"/>
              <a:t>‎ </a:t>
            </a:r>
            <a:endParaRPr lang="fr-FR" sz="1200" b="1" dirty="0"/>
          </a:p>
          <a:p>
            <a:endParaRPr lang="fr-FR" sz="1200" dirty="0"/>
          </a:p>
          <a:p>
            <a:endParaRPr lang="fr-FR" dirty="0"/>
          </a:p>
        </p:txBody>
      </p:sp>
    </p:spTree>
    <p:extLst>
      <p:ext uri="{BB962C8B-B14F-4D97-AF65-F5344CB8AC3E}">
        <p14:creationId xmlns:p14="http://schemas.microsoft.com/office/powerpoint/2010/main" val="146818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11560" y="116631"/>
            <a:ext cx="7890321" cy="576065"/>
          </a:xfrm>
        </p:spPr>
        <p:txBody>
          <a:bodyPr>
            <a:noAutofit/>
          </a:bodyPr>
          <a:lstStyle/>
          <a:p>
            <a:r>
              <a:rPr lang="fr-FR" sz="2400" b="1" dirty="0" smtClean="0"/>
              <a:t>La différents biais et filtres de perception des risques.</a:t>
            </a:r>
            <a:endParaRPr lang="fr-FR" altLang="fr-FR" sz="2400" dirty="0" smtClean="0"/>
          </a:p>
        </p:txBody>
      </p:sp>
      <p:sp>
        <p:nvSpPr>
          <p:cNvPr id="6151" name="ZoneTexte 1"/>
          <p:cNvSpPr txBox="1">
            <a:spLocks noChangeArrowheads="1"/>
          </p:cNvSpPr>
          <p:nvPr/>
        </p:nvSpPr>
        <p:spPr bwMode="auto">
          <a:xfrm>
            <a:off x="323528" y="853742"/>
            <a:ext cx="3888432" cy="5727722"/>
          </a:xfrm>
          <a:prstGeom prst="rect">
            <a:avLst/>
          </a:prstGeom>
          <a:solidFill>
            <a:schemeClr val="tx2">
              <a:lumMod val="20000"/>
              <a:lumOff val="80000"/>
            </a:schemeClr>
          </a:solidFill>
          <a:ln>
            <a:noFill/>
          </a:ln>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endParaRPr lang="fr-FR" altLang="fr-FR" sz="1300" dirty="0" smtClean="0"/>
          </a:p>
          <a:p>
            <a:pPr algn="just" eaLnBrk="1" hangingPunct="1">
              <a:spcBef>
                <a:spcPct val="0"/>
              </a:spcBef>
              <a:buFontTx/>
              <a:buNone/>
            </a:pPr>
            <a:r>
              <a:rPr lang="fr-FR" altLang="fr-FR" sz="1400" dirty="0" smtClean="0"/>
              <a:t>Les </a:t>
            </a:r>
            <a:r>
              <a:rPr lang="fr-FR" altLang="fr-FR" sz="1400" dirty="0"/>
              <a:t>biais </a:t>
            </a:r>
            <a:r>
              <a:rPr lang="fr-FR" altLang="fr-FR" sz="1400" dirty="0" smtClean="0"/>
              <a:t>: </a:t>
            </a:r>
            <a:r>
              <a:rPr lang="fr-FR" altLang="fr-FR" sz="1400" b="1" dirty="0" smtClean="0"/>
              <a:t>3 </a:t>
            </a:r>
            <a:r>
              <a:rPr lang="fr-FR" altLang="fr-FR" sz="1400" b="1" dirty="0"/>
              <a:t>grandes catégories</a:t>
            </a:r>
            <a:r>
              <a:rPr lang="fr-FR" altLang="fr-FR" sz="1400" dirty="0"/>
              <a:t>, en fonction de leur origine:</a:t>
            </a:r>
          </a:p>
          <a:p>
            <a:pPr algn="just" eaLnBrk="1" hangingPunct="1">
              <a:spcBef>
                <a:spcPct val="0"/>
              </a:spcBef>
              <a:buFontTx/>
              <a:buNone/>
            </a:pPr>
            <a:endParaRPr lang="fr-FR" altLang="fr-FR" sz="1400" dirty="0"/>
          </a:p>
          <a:p>
            <a:pPr algn="just" eaLnBrk="1" hangingPunct="1">
              <a:lnSpc>
                <a:spcPct val="80000"/>
              </a:lnSpc>
              <a:spcBef>
                <a:spcPct val="0"/>
              </a:spcBef>
            </a:pPr>
            <a:r>
              <a:rPr lang="fr-FR" altLang="fr-FR" sz="1400" dirty="0"/>
              <a:t>a. </a:t>
            </a:r>
            <a:r>
              <a:rPr lang="fr-FR" altLang="fr-FR" sz="1400" b="1" dirty="0"/>
              <a:t>les biais </a:t>
            </a:r>
            <a:r>
              <a:rPr lang="fr-FR" altLang="fr-FR" sz="1400" b="1" dirty="0" smtClean="0"/>
              <a:t>cognitifs </a:t>
            </a:r>
            <a:endParaRPr lang="fr-FR" altLang="fr-FR" sz="1400" dirty="0"/>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r>
              <a:rPr lang="fr-FR" altLang="fr-FR" sz="1300" dirty="0" smtClean="0">
                <a:solidFill>
                  <a:srgbClr val="0070C0"/>
                </a:solidFill>
                <a:effectLst>
                  <a:outerShdw blurRad="50800" dist="38100" dir="2700000" algn="tl" rotWithShape="0">
                    <a:prstClr val="black">
                      <a:alpha val="40000"/>
                    </a:prstClr>
                  </a:outerShdw>
                </a:effectLst>
              </a:rPr>
              <a:t>Le cerveau de l’individu est plastique,</a:t>
            </a:r>
          </a:p>
          <a:p>
            <a:pPr algn="just" eaLnBrk="1" hangingPunct="1">
              <a:lnSpc>
                <a:spcPct val="80000"/>
              </a:lnSpc>
              <a:spcBef>
                <a:spcPct val="0"/>
              </a:spcBef>
              <a:buNone/>
            </a:pPr>
            <a:r>
              <a:rPr lang="fr-FR" altLang="fr-FR" sz="1300" dirty="0" smtClean="0">
                <a:solidFill>
                  <a:srgbClr val="0070C0"/>
                </a:solidFill>
                <a:effectLst>
                  <a:outerShdw blurRad="50800" dist="38100" dir="2700000" algn="tl" rotWithShape="0">
                    <a:prstClr val="black">
                      <a:alpha val="40000"/>
                    </a:prstClr>
                  </a:outerShdw>
                </a:effectLst>
              </a:rPr>
              <a:t>façonné par sa socialisation,</a:t>
            </a:r>
          </a:p>
          <a:p>
            <a:pPr algn="just" eaLnBrk="1" hangingPunct="1">
              <a:lnSpc>
                <a:spcPct val="80000"/>
              </a:lnSpc>
              <a:spcBef>
                <a:spcPct val="0"/>
              </a:spcBef>
              <a:buNone/>
            </a:pPr>
            <a:r>
              <a:rPr lang="fr-FR" altLang="fr-FR" sz="1300" dirty="0" smtClean="0">
                <a:solidFill>
                  <a:srgbClr val="0070C0"/>
                </a:solidFill>
                <a:effectLst>
                  <a:outerShdw blurRad="50800" dist="38100" dir="2700000" algn="tl" rotWithShape="0">
                    <a:prstClr val="black">
                      <a:alpha val="40000"/>
                    </a:prstClr>
                  </a:outerShdw>
                </a:effectLst>
              </a:rPr>
              <a:t>néanmoins la structure </a:t>
            </a:r>
            <a:r>
              <a:rPr lang="fr-FR" altLang="fr-FR" sz="1300" dirty="0">
                <a:solidFill>
                  <a:srgbClr val="0070C0"/>
                </a:solidFill>
                <a:effectLst>
                  <a:outerShdw blurRad="50800" dist="38100" dir="2700000" algn="tl" rotWithShape="0">
                    <a:prstClr val="black">
                      <a:alpha val="40000"/>
                    </a:prstClr>
                  </a:outerShdw>
                </a:effectLst>
              </a:rPr>
              <a:t>s’est </a:t>
            </a:r>
            <a:r>
              <a:rPr lang="fr-FR" altLang="fr-FR" sz="1300" dirty="0" smtClean="0">
                <a:solidFill>
                  <a:srgbClr val="0070C0"/>
                </a:solidFill>
                <a:effectLst>
                  <a:outerShdw blurRad="50800" dist="38100" dir="2700000" algn="tl" rotWithShape="0">
                    <a:prstClr val="black">
                      <a:alpha val="40000"/>
                    </a:prstClr>
                  </a:outerShdw>
                </a:effectLst>
              </a:rPr>
              <a:t>formée </a:t>
            </a:r>
          </a:p>
          <a:p>
            <a:pPr algn="just" eaLnBrk="1" hangingPunct="1">
              <a:lnSpc>
                <a:spcPct val="80000"/>
              </a:lnSpc>
              <a:spcBef>
                <a:spcPct val="0"/>
              </a:spcBef>
              <a:buNone/>
            </a:pPr>
            <a:r>
              <a:rPr lang="fr-FR" altLang="fr-FR" sz="1300" dirty="0" smtClean="0">
                <a:solidFill>
                  <a:srgbClr val="0070C0"/>
                </a:solidFill>
                <a:effectLst>
                  <a:outerShdw blurRad="50800" dist="38100" dir="2700000" algn="tl" rotWithShape="0">
                    <a:prstClr val="black">
                      <a:alpha val="40000"/>
                    </a:prstClr>
                  </a:outerShdw>
                </a:effectLst>
              </a:rPr>
              <a:t>Lors de la phylogénèse de </a:t>
            </a:r>
            <a:r>
              <a:rPr lang="fr-FR" altLang="fr-FR" sz="1300" dirty="0" smtClean="0">
                <a:solidFill>
                  <a:srgbClr val="0070C0"/>
                </a:solidFill>
                <a:effectLst>
                  <a:outerShdw blurRad="50800" dist="38100" dir="2700000" algn="tl" rotWithShape="0">
                    <a:prstClr val="black">
                      <a:alpha val="40000"/>
                    </a:prstClr>
                  </a:outerShdw>
                </a:effectLst>
              </a:rPr>
              <a:t>l’espèce </a:t>
            </a:r>
          </a:p>
          <a:p>
            <a:pPr algn="just" eaLnBrk="1" hangingPunct="1">
              <a:lnSpc>
                <a:spcPct val="80000"/>
              </a:lnSpc>
              <a:spcBef>
                <a:spcPct val="0"/>
              </a:spcBef>
              <a:buNone/>
            </a:pPr>
            <a:r>
              <a:rPr lang="fr-FR" altLang="fr-FR" sz="1300" dirty="0" smtClean="0">
                <a:solidFill>
                  <a:srgbClr val="0070C0"/>
                </a:solidFill>
                <a:effectLst>
                  <a:outerShdw blurRad="50800" dist="38100" dir="2700000" algn="tl" rotWithShape="0">
                    <a:prstClr val="black">
                      <a:alpha val="40000"/>
                    </a:prstClr>
                  </a:outerShdw>
                </a:effectLst>
              </a:rPr>
              <a:t>(</a:t>
            </a:r>
            <a:r>
              <a:rPr lang="fr-FR" altLang="fr-FR" sz="1300" dirty="0" err="1" smtClean="0">
                <a:solidFill>
                  <a:srgbClr val="0070C0"/>
                </a:solidFill>
                <a:effectLst>
                  <a:outerShdw blurRad="50800" dist="38100" dir="2700000" algn="tl" rotWithShape="0">
                    <a:prstClr val="black">
                      <a:alpha val="40000"/>
                    </a:prstClr>
                  </a:outerShdw>
                </a:effectLst>
              </a:rPr>
              <a:t>Kahneman</a:t>
            </a:r>
            <a:r>
              <a:rPr lang="fr-FR" altLang="fr-FR" sz="1300" dirty="0" smtClean="0">
                <a:solidFill>
                  <a:srgbClr val="0070C0"/>
                </a:solidFill>
                <a:effectLst>
                  <a:outerShdw blurRad="50800" dist="38100" dir="2700000" algn="tl" rotWithShape="0">
                    <a:prstClr val="black">
                      <a:alpha val="40000"/>
                    </a:prstClr>
                  </a:outerShdw>
                </a:effectLst>
              </a:rPr>
              <a:t>, Boyer, </a:t>
            </a:r>
            <a:r>
              <a:rPr lang="fr-FR" altLang="fr-FR" sz="1300" dirty="0" err="1" smtClean="0">
                <a:solidFill>
                  <a:srgbClr val="0070C0"/>
                </a:solidFill>
                <a:effectLst>
                  <a:outerShdw blurRad="50800" dist="38100" dir="2700000" algn="tl" rotWithShape="0">
                    <a:prstClr val="black">
                      <a:alpha val="40000"/>
                    </a:prstClr>
                  </a:outerShdw>
                </a:effectLst>
              </a:rPr>
              <a:t>Damasio</a:t>
            </a:r>
            <a:r>
              <a:rPr lang="fr-FR" altLang="fr-FR" sz="1300" dirty="0" smtClean="0">
                <a:solidFill>
                  <a:srgbClr val="0070C0"/>
                </a:solidFill>
                <a:effectLst>
                  <a:outerShdw blurRad="50800" dist="38100" dir="2700000" algn="tl" rotWithShape="0">
                    <a:prstClr val="black">
                      <a:alpha val="40000"/>
                    </a:prstClr>
                  </a:outerShdw>
                </a:effectLst>
              </a:rPr>
              <a:t>, etc.).</a:t>
            </a:r>
            <a:r>
              <a:rPr lang="fr-FR" altLang="fr-FR" sz="1300" dirty="0" smtClean="0">
                <a:effectLst>
                  <a:outerShdw blurRad="50800" dist="38100" dir="2700000" algn="tl" rotWithShape="0">
                    <a:prstClr val="black">
                      <a:alpha val="40000"/>
                    </a:prstClr>
                  </a:outerShdw>
                </a:effectLst>
              </a:rPr>
              <a:t>  </a:t>
            </a:r>
            <a:endParaRPr lang="fr-FR" altLang="fr-FR" sz="1300" dirty="0">
              <a:effectLst>
                <a:outerShdw blurRad="50800" dist="38100" dir="2700000" algn="tl" rotWithShape="0">
                  <a:prstClr val="black">
                    <a:alpha val="40000"/>
                  </a:prstClr>
                </a:outerShdw>
              </a:effectLst>
            </a:endParaRPr>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endParaRPr lang="fr-FR" altLang="fr-FR" sz="1300" dirty="0"/>
          </a:p>
          <a:p>
            <a:pPr algn="just" eaLnBrk="1" hangingPunct="1">
              <a:lnSpc>
                <a:spcPct val="80000"/>
              </a:lnSpc>
              <a:spcBef>
                <a:spcPct val="0"/>
              </a:spcBef>
            </a:pPr>
            <a:endParaRPr lang="fr-FR" altLang="fr-FR" sz="1300" dirty="0"/>
          </a:p>
          <a:p>
            <a:pPr algn="just" eaLnBrk="1" hangingPunct="1">
              <a:lnSpc>
                <a:spcPct val="80000"/>
              </a:lnSpc>
              <a:spcBef>
                <a:spcPct val="0"/>
              </a:spcBef>
            </a:pPr>
            <a:endParaRPr lang="fr-FR" altLang="fr-FR" sz="1300" dirty="0" smtClean="0"/>
          </a:p>
          <a:p>
            <a:pPr algn="just" eaLnBrk="1" hangingPunct="1">
              <a:lnSpc>
                <a:spcPct val="80000"/>
              </a:lnSpc>
              <a:spcBef>
                <a:spcPct val="0"/>
              </a:spcBef>
            </a:pPr>
            <a:endParaRPr lang="fr-FR" altLang="fr-FR" sz="1300" dirty="0"/>
          </a:p>
          <a:p>
            <a:pPr algn="just" eaLnBrk="1" hangingPunct="1">
              <a:lnSpc>
                <a:spcPct val="80000"/>
              </a:lnSpc>
              <a:spcBef>
                <a:spcPct val="0"/>
              </a:spcBef>
            </a:pPr>
            <a:endParaRPr lang="fr-FR" altLang="fr-FR" sz="1300" dirty="0" smtClean="0"/>
          </a:p>
          <a:p>
            <a:pPr algn="just" eaLnBrk="1" hangingPunct="1">
              <a:lnSpc>
                <a:spcPct val="80000"/>
              </a:lnSpc>
              <a:spcBef>
                <a:spcPct val="0"/>
              </a:spcBef>
            </a:pPr>
            <a:endParaRPr lang="fr-FR" altLang="fr-FR" sz="1300" dirty="0"/>
          </a:p>
          <a:p>
            <a:pPr algn="just" eaLnBrk="1" hangingPunct="1">
              <a:lnSpc>
                <a:spcPct val="80000"/>
              </a:lnSpc>
              <a:spcBef>
                <a:spcPct val="0"/>
              </a:spcBef>
              <a:buFontTx/>
              <a:buNone/>
            </a:pPr>
            <a:endParaRPr lang="fr-FR" altLang="fr-FR" sz="1300" dirty="0" smtClean="0"/>
          </a:p>
          <a:p>
            <a:pPr algn="just" eaLnBrk="1" hangingPunct="1">
              <a:lnSpc>
                <a:spcPct val="80000"/>
              </a:lnSpc>
              <a:spcBef>
                <a:spcPct val="0"/>
              </a:spcBef>
              <a:buFontTx/>
              <a:buNone/>
            </a:pPr>
            <a:endParaRPr lang="fr-FR" altLang="fr-FR" sz="1300" dirty="0"/>
          </a:p>
          <a:p>
            <a:pPr algn="just" eaLnBrk="1" hangingPunct="1">
              <a:lnSpc>
                <a:spcPct val="80000"/>
              </a:lnSpc>
              <a:spcBef>
                <a:spcPct val="0"/>
              </a:spcBef>
              <a:buFontTx/>
              <a:buNone/>
            </a:pPr>
            <a:endParaRPr lang="fr-FR" altLang="fr-FR" sz="1300" dirty="0" smtClean="0"/>
          </a:p>
          <a:p>
            <a:pPr algn="just" eaLnBrk="1" hangingPunct="1">
              <a:lnSpc>
                <a:spcPct val="80000"/>
              </a:lnSpc>
              <a:spcBef>
                <a:spcPct val="0"/>
              </a:spcBef>
              <a:buFontTx/>
              <a:buNone/>
            </a:pPr>
            <a:endParaRPr lang="fr-FR" altLang="fr-FR" sz="1300" dirty="0"/>
          </a:p>
          <a:p>
            <a:pPr algn="just" eaLnBrk="1" hangingPunct="1">
              <a:lnSpc>
                <a:spcPct val="80000"/>
              </a:lnSpc>
              <a:spcBef>
                <a:spcPct val="0"/>
              </a:spcBef>
              <a:buFontTx/>
              <a:buNone/>
            </a:pPr>
            <a:endParaRPr lang="fr-FR" altLang="fr-FR" sz="1300" dirty="0" smtClean="0"/>
          </a:p>
          <a:p>
            <a:pPr algn="just" eaLnBrk="1" hangingPunct="1">
              <a:lnSpc>
                <a:spcPct val="80000"/>
              </a:lnSpc>
              <a:spcBef>
                <a:spcPct val="0"/>
              </a:spcBef>
              <a:buFontTx/>
              <a:buNone/>
            </a:pPr>
            <a:endParaRPr lang="fr-FR" altLang="fr-FR" sz="1300" dirty="0" smtClean="0"/>
          </a:p>
          <a:p>
            <a:pPr marL="285750" indent="-285750" algn="just" eaLnBrk="1" hangingPunct="1">
              <a:lnSpc>
                <a:spcPct val="80000"/>
              </a:lnSpc>
              <a:spcBef>
                <a:spcPct val="0"/>
              </a:spcBef>
              <a:buFont typeface="Arial" pitchFamily="34" charset="0"/>
              <a:buChar char="•"/>
            </a:pPr>
            <a:r>
              <a:rPr lang="fr-FR" altLang="fr-FR" sz="1400" dirty="0" smtClean="0"/>
              <a:t>biais </a:t>
            </a:r>
            <a:r>
              <a:rPr lang="fr-FR" altLang="fr-FR" sz="1400" dirty="0" smtClean="0"/>
              <a:t>de </a:t>
            </a:r>
            <a:r>
              <a:rPr lang="fr-FR" altLang="fr-FR" sz="1400" b="1" dirty="0" smtClean="0"/>
              <a:t>disponibilité;</a:t>
            </a:r>
            <a:endParaRPr lang="fr-FR" altLang="fr-FR" sz="1400" dirty="0" smtClean="0"/>
          </a:p>
          <a:p>
            <a:pPr marL="285750" indent="-285750" algn="just" eaLnBrk="1" hangingPunct="1">
              <a:lnSpc>
                <a:spcPct val="80000"/>
              </a:lnSpc>
              <a:spcBef>
                <a:spcPct val="0"/>
              </a:spcBef>
              <a:buFont typeface="Arial" pitchFamily="34" charset="0"/>
              <a:buChar char="•"/>
            </a:pPr>
            <a:r>
              <a:rPr lang="fr-FR" altLang="fr-FR" sz="1400" dirty="0" smtClean="0"/>
              <a:t>biais</a:t>
            </a:r>
            <a:r>
              <a:rPr lang="fr-FR" altLang="fr-FR" sz="1400" b="1" dirty="0" smtClean="0"/>
              <a:t> d’ancrage;</a:t>
            </a:r>
          </a:p>
          <a:p>
            <a:pPr marL="285750" indent="-285750" algn="just" eaLnBrk="1" hangingPunct="1">
              <a:lnSpc>
                <a:spcPct val="80000"/>
              </a:lnSpc>
              <a:spcBef>
                <a:spcPct val="0"/>
              </a:spcBef>
              <a:buFont typeface="Arial" pitchFamily="34" charset="0"/>
              <a:buChar char="•"/>
            </a:pPr>
            <a:r>
              <a:rPr lang="fr-FR" altLang="fr-FR" sz="1400" dirty="0"/>
              <a:t>b</a:t>
            </a:r>
            <a:r>
              <a:rPr lang="fr-FR" altLang="fr-FR" sz="1400" dirty="0" smtClean="0"/>
              <a:t>iais </a:t>
            </a:r>
            <a:r>
              <a:rPr lang="fr-FR" altLang="fr-FR" sz="1400" b="1" dirty="0" smtClean="0"/>
              <a:t>d’optimisme;</a:t>
            </a:r>
          </a:p>
          <a:p>
            <a:pPr marL="285750" indent="-285750" algn="just" eaLnBrk="1" hangingPunct="1">
              <a:lnSpc>
                <a:spcPct val="80000"/>
              </a:lnSpc>
              <a:spcBef>
                <a:spcPct val="0"/>
              </a:spcBef>
              <a:buFont typeface="Arial" pitchFamily="34" charset="0"/>
              <a:buChar char="•"/>
            </a:pPr>
            <a:r>
              <a:rPr lang="fr-FR" altLang="fr-FR" sz="1400" dirty="0"/>
              <a:t>biais de </a:t>
            </a:r>
            <a:r>
              <a:rPr lang="fr-FR" altLang="fr-FR" sz="1400" b="1" dirty="0"/>
              <a:t>négligence de la taille de l’échantillon;</a:t>
            </a:r>
          </a:p>
          <a:p>
            <a:pPr marL="285750" indent="-285750" algn="just" eaLnBrk="1" hangingPunct="1">
              <a:lnSpc>
                <a:spcPct val="80000"/>
              </a:lnSpc>
              <a:spcBef>
                <a:spcPct val="0"/>
              </a:spcBef>
              <a:buFont typeface="Arial" pitchFamily="34" charset="0"/>
              <a:buChar char="•"/>
            </a:pPr>
            <a:r>
              <a:rPr lang="fr-FR" altLang="fr-FR" sz="1400" b="1" dirty="0"/>
              <a:t>e</a:t>
            </a:r>
            <a:r>
              <a:rPr lang="fr-FR" altLang="fr-FR" sz="1400" b="1" dirty="0" smtClean="0"/>
              <a:t>tc.</a:t>
            </a:r>
          </a:p>
          <a:p>
            <a:pPr marL="285750" indent="-285750" algn="just" eaLnBrk="1" hangingPunct="1">
              <a:lnSpc>
                <a:spcPct val="80000"/>
              </a:lnSpc>
              <a:spcBef>
                <a:spcPct val="0"/>
              </a:spcBef>
              <a:buFont typeface="Arial" pitchFamily="34" charset="0"/>
              <a:buChar char="•"/>
            </a:pPr>
            <a:endParaRPr lang="fr-FR" altLang="fr-FR" sz="1800" dirty="0"/>
          </a:p>
        </p:txBody>
      </p:sp>
      <p:sp>
        <p:nvSpPr>
          <p:cNvPr id="7175" name="ZoneTexte 1"/>
          <p:cNvSpPr txBox="1">
            <a:spLocks noChangeArrowheads="1"/>
          </p:cNvSpPr>
          <p:nvPr/>
        </p:nvSpPr>
        <p:spPr bwMode="auto">
          <a:xfrm>
            <a:off x="4572001" y="847725"/>
            <a:ext cx="4235450" cy="5066002"/>
          </a:xfrm>
          <a:prstGeom prst="rect">
            <a:avLst/>
          </a:prstGeom>
          <a:solidFill>
            <a:schemeClr val="tx2">
              <a:lumMod val="20000"/>
              <a:lumOff val="80000"/>
            </a:schemeClr>
          </a:solidFill>
          <a:ln>
            <a:noFill/>
          </a:ln>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lnSpc>
                <a:spcPct val="80000"/>
              </a:lnSpc>
              <a:spcBef>
                <a:spcPct val="0"/>
              </a:spcBef>
            </a:pPr>
            <a:endParaRPr lang="fr-FR" altLang="fr-FR" sz="1400" dirty="0" smtClean="0"/>
          </a:p>
          <a:p>
            <a:pPr algn="just" eaLnBrk="1" hangingPunct="1">
              <a:lnSpc>
                <a:spcPct val="80000"/>
              </a:lnSpc>
              <a:spcBef>
                <a:spcPct val="0"/>
              </a:spcBef>
            </a:pPr>
            <a:r>
              <a:rPr lang="fr-FR" altLang="fr-FR" sz="1400" dirty="0" smtClean="0"/>
              <a:t>b. </a:t>
            </a:r>
            <a:r>
              <a:rPr lang="fr-FR" altLang="fr-FR" sz="1400" b="1" dirty="0"/>
              <a:t>les biais de </a:t>
            </a:r>
            <a:r>
              <a:rPr lang="fr-FR" altLang="fr-FR" sz="1400" b="1" dirty="0" smtClean="0"/>
              <a:t>situation</a:t>
            </a:r>
            <a:endParaRPr lang="fr-FR" altLang="fr-FR" sz="1400" dirty="0"/>
          </a:p>
          <a:p>
            <a:pPr algn="just" eaLnBrk="1" hangingPunct="1">
              <a:lnSpc>
                <a:spcPct val="80000"/>
              </a:lnSpc>
              <a:spcBef>
                <a:spcPct val="0"/>
              </a:spcBef>
            </a:pPr>
            <a:endParaRPr lang="fr-FR" altLang="fr-FR" sz="1400" dirty="0"/>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L’individu est modelé par le social, </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sa perception du risque dépend </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de sa situation historique et </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géographique, de ses </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groupes sociaux d’appartenance…</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(Mary Douglas et Aaron </a:t>
            </a:r>
            <a:r>
              <a:rPr lang="fr-FR" altLang="fr-FR" sz="1400" dirty="0" err="1" smtClean="0">
                <a:solidFill>
                  <a:srgbClr val="FFC000"/>
                </a:solidFill>
                <a:effectLst>
                  <a:outerShdw blurRad="50800" dist="38100" dir="2700000" algn="tl" rotWithShape="0">
                    <a:prstClr val="black">
                      <a:alpha val="40000"/>
                    </a:prstClr>
                  </a:outerShdw>
                </a:effectLst>
              </a:rPr>
              <a:t>Wildavski</a:t>
            </a:r>
            <a:r>
              <a:rPr lang="fr-FR" altLang="fr-FR" sz="1400" dirty="0" smtClean="0">
                <a:solidFill>
                  <a:srgbClr val="FFC000"/>
                </a:solidFill>
                <a:effectLst>
                  <a:outerShdw blurRad="50800" dist="38100" dir="2700000" algn="tl" rotWithShape="0">
                    <a:prstClr val="black">
                      <a:alpha val="40000"/>
                    </a:prstClr>
                  </a:outerShdw>
                </a:effectLst>
              </a:rPr>
              <a:t>: </a:t>
            </a:r>
          </a:p>
          <a:p>
            <a:pPr algn="just" eaLnBrk="1" hangingPunct="1">
              <a:lnSpc>
                <a:spcPct val="80000"/>
              </a:lnSpc>
              <a:spcBef>
                <a:spcPct val="0"/>
              </a:spcBef>
              <a:buNone/>
            </a:pPr>
            <a:r>
              <a:rPr lang="fr-FR" altLang="fr-FR" sz="1400" dirty="0" smtClean="0">
                <a:solidFill>
                  <a:srgbClr val="FFC000"/>
                </a:solidFill>
                <a:effectLst>
                  <a:outerShdw blurRad="50800" dist="38100" dir="2700000" algn="tl" rotWithShape="0">
                    <a:prstClr val="black">
                      <a:alpha val="40000"/>
                    </a:prstClr>
                  </a:outerShdw>
                </a:effectLst>
              </a:rPr>
              <a:t>théorie culturaliste du risque)</a:t>
            </a:r>
            <a:endParaRPr lang="fr-FR" altLang="fr-FR" sz="1400" dirty="0" smtClean="0">
              <a:solidFill>
                <a:srgbClr val="FFC000"/>
              </a:solidFill>
            </a:endParaRPr>
          </a:p>
          <a:p>
            <a:pPr marL="285750" indent="-285750" algn="just" eaLnBrk="1" hangingPunct="1">
              <a:lnSpc>
                <a:spcPct val="80000"/>
              </a:lnSpc>
              <a:spcBef>
                <a:spcPct val="0"/>
              </a:spcBef>
              <a:buFont typeface="Arial" charset="0"/>
              <a:buChar char="•"/>
            </a:pPr>
            <a:endParaRPr lang="fr-FR" altLang="fr-FR" sz="1400" b="1" dirty="0"/>
          </a:p>
          <a:p>
            <a:pPr algn="just" eaLnBrk="1" hangingPunct="1">
              <a:lnSpc>
                <a:spcPct val="80000"/>
              </a:lnSpc>
              <a:spcBef>
                <a:spcPct val="0"/>
              </a:spcBef>
              <a:buNone/>
            </a:pPr>
            <a:endParaRPr lang="fr-FR" altLang="fr-FR" sz="1400" b="1" dirty="0" smtClean="0"/>
          </a:p>
          <a:p>
            <a:pPr algn="just" eaLnBrk="1" hangingPunct="1">
              <a:lnSpc>
                <a:spcPct val="80000"/>
              </a:lnSpc>
              <a:spcBef>
                <a:spcPct val="0"/>
              </a:spcBef>
              <a:buNone/>
            </a:pPr>
            <a:endParaRPr lang="fr-FR" altLang="fr-FR" sz="1400" b="1" dirty="0" smtClean="0"/>
          </a:p>
          <a:p>
            <a:pPr algn="just" eaLnBrk="1" hangingPunct="1">
              <a:lnSpc>
                <a:spcPct val="80000"/>
              </a:lnSpc>
              <a:spcBef>
                <a:spcPct val="0"/>
              </a:spcBef>
              <a:buNone/>
            </a:pPr>
            <a:r>
              <a:rPr lang="fr-FR" altLang="fr-FR" sz="1400" b="1" dirty="0" smtClean="0"/>
              <a:t>. c</a:t>
            </a:r>
            <a:r>
              <a:rPr lang="fr-FR" altLang="fr-FR" sz="1400" b="1" dirty="0"/>
              <a:t>. les biais </a:t>
            </a:r>
            <a:r>
              <a:rPr lang="fr-FR" altLang="fr-FR" sz="1400" b="1" dirty="0" smtClean="0"/>
              <a:t>personnels</a:t>
            </a:r>
            <a:r>
              <a:rPr lang="fr-FR" altLang="fr-FR" sz="1400" dirty="0" smtClean="0"/>
              <a:t>. </a:t>
            </a:r>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r>
              <a:rPr lang="fr-FR" altLang="fr-FR" sz="1300" dirty="0" smtClean="0">
                <a:solidFill>
                  <a:srgbClr val="C00000"/>
                </a:solidFill>
                <a:effectLst>
                  <a:outerShdw blurRad="50800" dist="38100" dir="2700000" algn="tl" rotWithShape="0">
                    <a:prstClr val="black">
                      <a:alpha val="40000"/>
                    </a:prstClr>
                  </a:outerShdw>
                </a:effectLst>
              </a:rPr>
              <a:t>     Si le fait est purement individuel, </a:t>
            </a:r>
          </a:p>
          <a:p>
            <a:pPr algn="just" eaLnBrk="1" hangingPunct="1">
              <a:lnSpc>
                <a:spcPct val="80000"/>
              </a:lnSpc>
              <a:spcBef>
                <a:spcPct val="0"/>
              </a:spcBef>
              <a:buNone/>
            </a:pPr>
            <a:r>
              <a:rPr lang="fr-FR" altLang="fr-FR" sz="1300" dirty="0" smtClean="0">
                <a:solidFill>
                  <a:srgbClr val="C00000"/>
                </a:solidFill>
                <a:effectLst>
                  <a:outerShdw blurRad="50800" dist="38100" dir="2700000" algn="tl" rotWithShape="0">
                    <a:prstClr val="black">
                      <a:alpha val="40000"/>
                    </a:prstClr>
                  </a:outerShdw>
                </a:effectLst>
              </a:rPr>
              <a:t>     le sociologue ne s’y intéresse</a:t>
            </a:r>
          </a:p>
          <a:p>
            <a:pPr algn="just" eaLnBrk="1" hangingPunct="1">
              <a:lnSpc>
                <a:spcPct val="80000"/>
              </a:lnSpc>
              <a:spcBef>
                <a:spcPct val="0"/>
              </a:spcBef>
              <a:buNone/>
            </a:pPr>
            <a:r>
              <a:rPr lang="fr-FR" altLang="fr-FR" sz="1300" dirty="0" smtClean="0">
                <a:solidFill>
                  <a:srgbClr val="C00000"/>
                </a:solidFill>
                <a:effectLst>
                  <a:outerShdw blurRad="50800" dist="38100" dir="2700000" algn="tl" rotWithShape="0">
                    <a:prstClr val="black">
                      <a:alpha val="40000"/>
                    </a:prstClr>
                  </a:outerShdw>
                </a:effectLst>
              </a:rPr>
              <a:t>     bien-sûr pas.</a:t>
            </a:r>
          </a:p>
          <a:p>
            <a:pPr algn="just" eaLnBrk="1" hangingPunct="1">
              <a:lnSpc>
                <a:spcPct val="80000"/>
              </a:lnSpc>
              <a:spcBef>
                <a:spcPct val="0"/>
              </a:spcBef>
              <a:buNone/>
            </a:pPr>
            <a:endParaRPr lang="fr-FR" altLang="fr-FR" sz="1300" dirty="0"/>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endParaRPr lang="fr-FR" altLang="fr-FR" sz="1300" dirty="0"/>
          </a:p>
          <a:p>
            <a:pPr algn="just" eaLnBrk="1" hangingPunct="1">
              <a:lnSpc>
                <a:spcPct val="80000"/>
              </a:lnSpc>
              <a:spcBef>
                <a:spcPct val="0"/>
              </a:spcBef>
              <a:buNone/>
            </a:pPr>
            <a:endParaRPr lang="fr-FR" altLang="fr-FR" sz="1300" dirty="0" smtClean="0"/>
          </a:p>
          <a:p>
            <a:pPr algn="just" eaLnBrk="1" hangingPunct="1">
              <a:lnSpc>
                <a:spcPct val="80000"/>
              </a:lnSpc>
              <a:spcBef>
                <a:spcPct val="0"/>
              </a:spcBef>
              <a:buNone/>
            </a:pPr>
            <a:r>
              <a:rPr lang="fr-FR" altLang="fr-FR" sz="1300" dirty="0" smtClean="0"/>
              <a:t>		</a:t>
            </a:r>
            <a:r>
              <a:rPr lang="fr-FR" altLang="fr-FR" sz="1300" dirty="0" smtClean="0">
                <a:solidFill>
                  <a:srgbClr val="00B050"/>
                </a:solidFill>
                <a:effectLst>
                  <a:outerShdw blurRad="50800" dist="38100" dir="2700000" algn="tl" rotWithShape="0">
                    <a:prstClr val="black">
                      <a:alpha val="40000"/>
                    </a:prstClr>
                  </a:outerShdw>
                </a:effectLst>
              </a:rPr>
              <a:t>Dans une situation 			concrète, les trois types de 		biais séparés pour les 			besoins de l’analyse se 			mêlent;: les biais de 			perception sont composites.  </a:t>
            </a:r>
            <a:endParaRPr lang="fr-FR" altLang="fr-FR" sz="1300" dirty="0">
              <a:solidFill>
                <a:srgbClr val="00B050"/>
              </a:solidFill>
              <a:effectLst>
                <a:outerShdw blurRad="50800" dist="38100" dir="2700000" algn="tl" rotWithShape="0">
                  <a:prstClr val="black">
                    <a:alpha val="40000"/>
                  </a:prstClr>
                </a:outerShdw>
              </a:effectLst>
            </a:endParaRPr>
          </a:p>
          <a:p>
            <a:pPr algn="just" eaLnBrk="1" hangingPunct="1">
              <a:lnSpc>
                <a:spcPct val="80000"/>
              </a:lnSpc>
              <a:spcBef>
                <a:spcPct val="0"/>
              </a:spcBef>
              <a:buNone/>
            </a:pPr>
            <a:r>
              <a:rPr lang="fr-FR" altLang="fr-FR" sz="1300" dirty="0" smtClean="0"/>
              <a:t> </a:t>
            </a:r>
            <a:endParaRPr lang="fr-FR" altLang="fr-FR" sz="1300" dirty="0"/>
          </a:p>
          <a:p>
            <a:pPr algn="just" eaLnBrk="1" hangingPunct="1">
              <a:lnSpc>
                <a:spcPct val="80000"/>
              </a:lnSpc>
              <a:spcBef>
                <a:spcPct val="0"/>
              </a:spcBef>
              <a:buFontTx/>
              <a:buNone/>
            </a:pPr>
            <a:endParaRPr lang="fr-FR" altLang="fr-FR" sz="1300" dirty="0"/>
          </a:p>
        </p:txBody>
      </p:sp>
      <p:sp>
        <p:nvSpPr>
          <p:cNvPr id="8" name="Forme libre 7"/>
          <p:cNvSpPr/>
          <p:nvPr/>
        </p:nvSpPr>
        <p:spPr>
          <a:xfrm>
            <a:off x="3207386" y="2132856"/>
            <a:ext cx="822603" cy="905660"/>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orme libre 8"/>
          <p:cNvSpPr/>
          <p:nvPr/>
        </p:nvSpPr>
        <p:spPr>
          <a:xfrm>
            <a:off x="7616032" y="1556792"/>
            <a:ext cx="885849" cy="879768"/>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rgbClr val="FFC000"/>
                </a:solidFill>
              </a:ln>
            </a:endParaRPr>
          </a:p>
        </p:txBody>
      </p:sp>
      <p:sp>
        <p:nvSpPr>
          <p:cNvPr id="10" name="Forme libre 9"/>
          <p:cNvSpPr/>
          <p:nvPr/>
        </p:nvSpPr>
        <p:spPr>
          <a:xfrm>
            <a:off x="7561502" y="2917169"/>
            <a:ext cx="865460" cy="870279"/>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11"/>
          <p:cNvSpPr/>
          <p:nvPr/>
        </p:nvSpPr>
        <p:spPr>
          <a:xfrm>
            <a:off x="4815942" y="4384994"/>
            <a:ext cx="880357" cy="782515"/>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12"/>
          <p:cNvSpPr/>
          <p:nvPr/>
        </p:nvSpPr>
        <p:spPr>
          <a:xfrm>
            <a:off x="5209523" y="4332041"/>
            <a:ext cx="832151" cy="1175791"/>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orme libre 13"/>
          <p:cNvSpPr/>
          <p:nvPr/>
        </p:nvSpPr>
        <p:spPr>
          <a:xfrm>
            <a:off x="5625599" y="4552608"/>
            <a:ext cx="703398" cy="760374"/>
          </a:xfrm>
          <a:custGeom>
            <a:avLst/>
            <a:gdLst>
              <a:gd name="connsiteX0" fmla="*/ 685800 w 1575405"/>
              <a:gd name="connsiteY0" fmla="*/ 469099 h 1728357"/>
              <a:gd name="connsiteX1" fmla="*/ 614362 w 1575405"/>
              <a:gd name="connsiteY1" fmla="*/ 411949 h 1728357"/>
              <a:gd name="connsiteX2" fmla="*/ 585787 w 1575405"/>
              <a:gd name="connsiteY2" fmla="*/ 326224 h 1728357"/>
              <a:gd name="connsiteX3" fmla="*/ 571500 w 1575405"/>
              <a:gd name="connsiteY3" fmla="*/ 283361 h 1728357"/>
              <a:gd name="connsiteX4" fmla="*/ 614362 w 1575405"/>
              <a:gd name="connsiteY4" fmla="*/ 97624 h 1728357"/>
              <a:gd name="connsiteX5" fmla="*/ 671512 w 1575405"/>
              <a:gd name="connsiteY5" fmla="*/ 69049 h 1728357"/>
              <a:gd name="connsiteX6" fmla="*/ 757237 w 1575405"/>
              <a:gd name="connsiteY6" fmla="*/ 40474 h 1728357"/>
              <a:gd name="connsiteX7" fmla="*/ 914400 w 1575405"/>
              <a:gd name="connsiteY7" fmla="*/ 26186 h 1728357"/>
              <a:gd name="connsiteX8" fmla="*/ 971550 w 1575405"/>
              <a:gd name="connsiteY8" fmla="*/ 111911 h 1728357"/>
              <a:gd name="connsiteX9" fmla="*/ 1000125 w 1575405"/>
              <a:gd name="connsiteY9" fmla="*/ 240499 h 1728357"/>
              <a:gd name="connsiteX10" fmla="*/ 985837 w 1575405"/>
              <a:gd name="connsiteY10" fmla="*/ 397661 h 1728357"/>
              <a:gd name="connsiteX11" fmla="*/ 957262 w 1575405"/>
              <a:gd name="connsiteY11" fmla="*/ 440524 h 1728357"/>
              <a:gd name="connsiteX12" fmla="*/ 914400 w 1575405"/>
              <a:gd name="connsiteY12" fmla="*/ 454811 h 1728357"/>
              <a:gd name="connsiteX13" fmla="*/ 1557337 w 1575405"/>
              <a:gd name="connsiteY13" fmla="*/ 469099 h 1728357"/>
              <a:gd name="connsiteX14" fmla="*/ 1543050 w 1575405"/>
              <a:gd name="connsiteY14" fmla="*/ 597686 h 1728357"/>
              <a:gd name="connsiteX15" fmla="*/ 1443037 w 1575405"/>
              <a:gd name="connsiteY15" fmla="*/ 711986 h 1728357"/>
              <a:gd name="connsiteX16" fmla="*/ 1400175 w 1575405"/>
              <a:gd name="connsiteY16" fmla="*/ 726274 h 1728357"/>
              <a:gd name="connsiteX17" fmla="*/ 1285875 w 1575405"/>
              <a:gd name="connsiteY17" fmla="*/ 711986 h 1728357"/>
              <a:gd name="connsiteX18" fmla="*/ 1200150 w 1575405"/>
              <a:gd name="connsiteY18" fmla="*/ 683411 h 1728357"/>
              <a:gd name="connsiteX19" fmla="*/ 914400 w 1575405"/>
              <a:gd name="connsiteY19" fmla="*/ 669124 h 1728357"/>
              <a:gd name="connsiteX20" fmla="*/ 900112 w 1575405"/>
              <a:gd name="connsiteY20" fmla="*/ 797711 h 1728357"/>
              <a:gd name="connsiteX21" fmla="*/ 914400 w 1575405"/>
              <a:gd name="connsiteY21" fmla="*/ 1026311 h 1728357"/>
              <a:gd name="connsiteX22" fmla="*/ 971550 w 1575405"/>
              <a:gd name="connsiteY22" fmla="*/ 1112036 h 1728357"/>
              <a:gd name="connsiteX23" fmla="*/ 1000125 w 1575405"/>
              <a:gd name="connsiteY23" fmla="*/ 1154899 h 1728357"/>
              <a:gd name="connsiteX24" fmla="*/ 1042987 w 1575405"/>
              <a:gd name="connsiteY24" fmla="*/ 1183474 h 1728357"/>
              <a:gd name="connsiteX25" fmla="*/ 1128712 w 1575405"/>
              <a:gd name="connsiteY25" fmla="*/ 1254911 h 1728357"/>
              <a:gd name="connsiteX26" fmla="*/ 1185862 w 1575405"/>
              <a:gd name="connsiteY26" fmla="*/ 1340636 h 1728357"/>
              <a:gd name="connsiteX27" fmla="*/ 1214437 w 1575405"/>
              <a:gd name="connsiteY27" fmla="*/ 1383499 h 1728357"/>
              <a:gd name="connsiteX28" fmla="*/ 1200150 w 1575405"/>
              <a:gd name="connsiteY28" fmla="*/ 1683536 h 1728357"/>
              <a:gd name="connsiteX29" fmla="*/ 1171575 w 1575405"/>
              <a:gd name="connsiteY29" fmla="*/ 1726399 h 1728357"/>
              <a:gd name="connsiteX30" fmla="*/ 1042987 w 1575405"/>
              <a:gd name="connsiteY30" fmla="*/ 1712111 h 1728357"/>
              <a:gd name="connsiteX31" fmla="*/ 1000125 w 1575405"/>
              <a:gd name="connsiteY31" fmla="*/ 1654961 h 1728357"/>
              <a:gd name="connsiteX32" fmla="*/ 971550 w 1575405"/>
              <a:gd name="connsiteY32" fmla="*/ 1612099 h 1728357"/>
              <a:gd name="connsiteX33" fmla="*/ 928687 w 1575405"/>
              <a:gd name="connsiteY33" fmla="*/ 1569236 h 1728357"/>
              <a:gd name="connsiteX34" fmla="*/ 900112 w 1575405"/>
              <a:gd name="connsiteY34" fmla="*/ 1469224 h 1728357"/>
              <a:gd name="connsiteX35" fmla="*/ 885825 w 1575405"/>
              <a:gd name="connsiteY35" fmla="*/ 1383499 h 1728357"/>
              <a:gd name="connsiteX36" fmla="*/ 785812 w 1575405"/>
              <a:gd name="connsiteY36" fmla="*/ 1269199 h 1728357"/>
              <a:gd name="connsiteX37" fmla="*/ 714375 w 1575405"/>
              <a:gd name="connsiteY37" fmla="*/ 1354924 h 1728357"/>
              <a:gd name="connsiteX38" fmla="*/ 657225 w 1575405"/>
              <a:gd name="connsiteY38" fmla="*/ 1440649 h 1728357"/>
              <a:gd name="connsiteX39" fmla="*/ 628650 w 1575405"/>
              <a:gd name="connsiteY39" fmla="*/ 1569236 h 1728357"/>
              <a:gd name="connsiteX40" fmla="*/ 571500 w 1575405"/>
              <a:gd name="connsiteY40" fmla="*/ 1654961 h 1728357"/>
              <a:gd name="connsiteX41" fmla="*/ 485775 w 1575405"/>
              <a:gd name="connsiteY41" fmla="*/ 1697824 h 1728357"/>
              <a:gd name="connsiteX42" fmla="*/ 328612 w 1575405"/>
              <a:gd name="connsiteY42" fmla="*/ 1683536 h 1728357"/>
              <a:gd name="connsiteX43" fmla="*/ 342900 w 1575405"/>
              <a:gd name="connsiteY43" fmla="*/ 1483511 h 1728357"/>
              <a:gd name="connsiteX44" fmla="*/ 371475 w 1575405"/>
              <a:gd name="connsiteY44" fmla="*/ 1426361 h 1728357"/>
              <a:gd name="connsiteX45" fmla="*/ 385762 w 1575405"/>
              <a:gd name="connsiteY45" fmla="*/ 1383499 h 1728357"/>
              <a:gd name="connsiteX46" fmla="*/ 528637 w 1575405"/>
              <a:gd name="connsiteY46" fmla="*/ 1297774 h 1728357"/>
              <a:gd name="connsiteX47" fmla="*/ 542925 w 1575405"/>
              <a:gd name="connsiteY47" fmla="*/ 1240624 h 1728357"/>
              <a:gd name="connsiteX48" fmla="*/ 528637 w 1575405"/>
              <a:gd name="connsiteY48" fmla="*/ 769136 h 1728357"/>
              <a:gd name="connsiteX49" fmla="*/ 442912 w 1575405"/>
              <a:gd name="connsiteY49" fmla="*/ 754849 h 1728357"/>
              <a:gd name="connsiteX50" fmla="*/ 157162 w 1575405"/>
              <a:gd name="connsiteY50" fmla="*/ 740561 h 1728357"/>
              <a:gd name="connsiteX51" fmla="*/ 42862 w 1575405"/>
              <a:gd name="connsiteY51" fmla="*/ 726274 h 1728357"/>
              <a:gd name="connsiteX52" fmla="*/ 0 w 1575405"/>
              <a:gd name="connsiteY52" fmla="*/ 611974 h 1728357"/>
              <a:gd name="connsiteX53" fmla="*/ 14287 w 1575405"/>
              <a:gd name="connsiteY53" fmla="*/ 526249 h 1728357"/>
              <a:gd name="connsiteX54" fmla="*/ 100012 w 1575405"/>
              <a:gd name="connsiteY54" fmla="*/ 497674 h 1728357"/>
              <a:gd name="connsiteX55" fmla="*/ 242887 w 1575405"/>
              <a:gd name="connsiteY55" fmla="*/ 511961 h 1728357"/>
              <a:gd name="connsiteX56" fmla="*/ 357187 w 1575405"/>
              <a:gd name="connsiteY56" fmla="*/ 497674 h 1728357"/>
              <a:gd name="connsiteX57" fmla="*/ 685800 w 1575405"/>
              <a:gd name="connsiteY57" fmla="*/ 469099 h 172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75405" h="1728357">
                <a:moveTo>
                  <a:pt x="685800" y="469099"/>
                </a:moveTo>
                <a:cubicBezTo>
                  <a:pt x="728662" y="454812"/>
                  <a:pt x="631850" y="436931"/>
                  <a:pt x="614362" y="411949"/>
                </a:cubicBezTo>
                <a:cubicBezTo>
                  <a:pt x="597089" y="387273"/>
                  <a:pt x="595312" y="354799"/>
                  <a:pt x="585787" y="326224"/>
                </a:cubicBezTo>
                <a:lnTo>
                  <a:pt x="571500" y="283361"/>
                </a:lnTo>
                <a:cubicBezTo>
                  <a:pt x="576322" y="235144"/>
                  <a:pt x="563246" y="140220"/>
                  <a:pt x="614362" y="97624"/>
                </a:cubicBezTo>
                <a:cubicBezTo>
                  <a:pt x="630724" y="83989"/>
                  <a:pt x="651737" y="76959"/>
                  <a:pt x="671512" y="69049"/>
                </a:cubicBezTo>
                <a:cubicBezTo>
                  <a:pt x="699478" y="57862"/>
                  <a:pt x="757237" y="40474"/>
                  <a:pt x="757237" y="40474"/>
                </a:cubicBezTo>
                <a:cubicBezTo>
                  <a:pt x="810511" y="4959"/>
                  <a:pt x="831219" y="-22336"/>
                  <a:pt x="914400" y="26186"/>
                </a:cubicBezTo>
                <a:cubicBezTo>
                  <a:pt x="944065" y="43490"/>
                  <a:pt x="971550" y="111911"/>
                  <a:pt x="971550" y="111911"/>
                </a:cubicBezTo>
                <a:cubicBezTo>
                  <a:pt x="977059" y="133949"/>
                  <a:pt x="1000125" y="222365"/>
                  <a:pt x="1000125" y="240499"/>
                </a:cubicBezTo>
                <a:cubicBezTo>
                  <a:pt x="1000125" y="293102"/>
                  <a:pt x="996859" y="346225"/>
                  <a:pt x="985837" y="397661"/>
                </a:cubicBezTo>
                <a:cubicBezTo>
                  <a:pt x="982239" y="414451"/>
                  <a:pt x="970671" y="429797"/>
                  <a:pt x="957262" y="440524"/>
                </a:cubicBezTo>
                <a:cubicBezTo>
                  <a:pt x="945502" y="449932"/>
                  <a:pt x="928687" y="450049"/>
                  <a:pt x="914400" y="454811"/>
                </a:cubicBezTo>
                <a:cubicBezTo>
                  <a:pt x="1128712" y="459574"/>
                  <a:pt x="1348302" y="421591"/>
                  <a:pt x="1557337" y="469099"/>
                </a:cubicBezTo>
                <a:cubicBezTo>
                  <a:pt x="1599391" y="478657"/>
                  <a:pt x="1556688" y="556773"/>
                  <a:pt x="1543050" y="597686"/>
                </a:cubicBezTo>
                <a:cubicBezTo>
                  <a:pt x="1525904" y="649123"/>
                  <a:pt x="1489710" y="688649"/>
                  <a:pt x="1443037" y="711986"/>
                </a:cubicBezTo>
                <a:cubicBezTo>
                  <a:pt x="1429567" y="718721"/>
                  <a:pt x="1414462" y="721511"/>
                  <a:pt x="1400175" y="726274"/>
                </a:cubicBezTo>
                <a:cubicBezTo>
                  <a:pt x="1362075" y="721511"/>
                  <a:pt x="1323419" y="720031"/>
                  <a:pt x="1285875" y="711986"/>
                </a:cubicBezTo>
                <a:cubicBezTo>
                  <a:pt x="1256423" y="705675"/>
                  <a:pt x="1230233" y="684915"/>
                  <a:pt x="1200150" y="683411"/>
                </a:cubicBezTo>
                <a:lnTo>
                  <a:pt x="914400" y="669124"/>
                </a:lnTo>
                <a:cubicBezTo>
                  <a:pt x="909637" y="711986"/>
                  <a:pt x="900112" y="754585"/>
                  <a:pt x="900112" y="797711"/>
                </a:cubicBezTo>
                <a:cubicBezTo>
                  <a:pt x="900112" y="874060"/>
                  <a:pt x="906407" y="950382"/>
                  <a:pt x="914400" y="1026311"/>
                </a:cubicBezTo>
                <a:cubicBezTo>
                  <a:pt x="919846" y="1078044"/>
                  <a:pt x="938472" y="1072342"/>
                  <a:pt x="971550" y="1112036"/>
                </a:cubicBezTo>
                <a:cubicBezTo>
                  <a:pt x="982543" y="1125228"/>
                  <a:pt x="987983" y="1142757"/>
                  <a:pt x="1000125" y="1154899"/>
                </a:cubicBezTo>
                <a:cubicBezTo>
                  <a:pt x="1012267" y="1167041"/>
                  <a:pt x="1029796" y="1172481"/>
                  <a:pt x="1042987" y="1183474"/>
                </a:cubicBezTo>
                <a:cubicBezTo>
                  <a:pt x="1152996" y="1275147"/>
                  <a:pt x="1022294" y="1183965"/>
                  <a:pt x="1128712" y="1254911"/>
                </a:cubicBezTo>
                <a:lnTo>
                  <a:pt x="1185862" y="1340636"/>
                </a:lnTo>
                <a:lnTo>
                  <a:pt x="1214437" y="1383499"/>
                </a:lnTo>
                <a:cubicBezTo>
                  <a:pt x="1209675" y="1483511"/>
                  <a:pt x="1212569" y="1584184"/>
                  <a:pt x="1200150" y="1683536"/>
                </a:cubicBezTo>
                <a:cubicBezTo>
                  <a:pt x="1198020" y="1700575"/>
                  <a:pt x="1188470" y="1723327"/>
                  <a:pt x="1171575" y="1726399"/>
                </a:cubicBezTo>
                <a:cubicBezTo>
                  <a:pt x="1129144" y="1734114"/>
                  <a:pt x="1085850" y="1716874"/>
                  <a:pt x="1042987" y="1712111"/>
                </a:cubicBezTo>
                <a:cubicBezTo>
                  <a:pt x="1028700" y="1693061"/>
                  <a:pt x="1013966" y="1674338"/>
                  <a:pt x="1000125" y="1654961"/>
                </a:cubicBezTo>
                <a:cubicBezTo>
                  <a:pt x="990144" y="1640988"/>
                  <a:pt x="982543" y="1625290"/>
                  <a:pt x="971550" y="1612099"/>
                </a:cubicBezTo>
                <a:cubicBezTo>
                  <a:pt x="958615" y="1596577"/>
                  <a:pt x="942975" y="1583524"/>
                  <a:pt x="928687" y="1569236"/>
                </a:cubicBezTo>
                <a:cubicBezTo>
                  <a:pt x="915072" y="1528389"/>
                  <a:pt x="909081" y="1514068"/>
                  <a:pt x="900112" y="1469224"/>
                </a:cubicBezTo>
                <a:cubicBezTo>
                  <a:pt x="894431" y="1440817"/>
                  <a:pt x="896967" y="1410240"/>
                  <a:pt x="885825" y="1383499"/>
                </a:cubicBezTo>
                <a:cubicBezTo>
                  <a:pt x="853770" y="1306566"/>
                  <a:pt x="839940" y="1305284"/>
                  <a:pt x="785812" y="1269199"/>
                </a:cubicBezTo>
                <a:cubicBezTo>
                  <a:pt x="683698" y="1422368"/>
                  <a:pt x="842724" y="1189902"/>
                  <a:pt x="714375" y="1354924"/>
                </a:cubicBezTo>
                <a:cubicBezTo>
                  <a:pt x="693291" y="1382033"/>
                  <a:pt x="657225" y="1440649"/>
                  <a:pt x="657225" y="1440649"/>
                </a:cubicBezTo>
                <a:cubicBezTo>
                  <a:pt x="653349" y="1463904"/>
                  <a:pt x="645398" y="1539090"/>
                  <a:pt x="628650" y="1569236"/>
                </a:cubicBezTo>
                <a:cubicBezTo>
                  <a:pt x="611972" y="1599257"/>
                  <a:pt x="590550" y="1626386"/>
                  <a:pt x="571500" y="1654961"/>
                </a:cubicBezTo>
                <a:cubicBezTo>
                  <a:pt x="555674" y="1678700"/>
                  <a:pt x="510224" y="1689674"/>
                  <a:pt x="485775" y="1697824"/>
                </a:cubicBezTo>
                <a:cubicBezTo>
                  <a:pt x="433387" y="1693061"/>
                  <a:pt x="357791" y="1727305"/>
                  <a:pt x="328612" y="1683536"/>
                </a:cubicBezTo>
                <a:cubicBezTo>
                  <a:pt x="291533" y="1627918"/>
                  <a:pt x="331911" y="1549446"/>
                  <a:pt x="342900" y="1483511"/>
                </a:cubicBezTo>
                <a:cubicBezTo>
                  <a:pt x="346401" y="1462502"/>
                  <a:pt x="363085" y="1445937"/>
                  <a:pt x="371475" y="1426361"/>
                </a:cubicBezTo>
                <a:cubicBezTo>
                  <a:pt x="377407" y="1412519"/>
                  <a:pt x="375113" y="1394148"/>
                  <a:pt x="385762" y="1383499"/>
                </a:cubicBezTo>
                <a:cubicBezTo>
                  <a:pt x="420244" y="1349017"/>
                  <a:pt x="483540" y="1320323"/>
                  <a:pt x="528637" y="1297774"/>
                </a:cubicBezTo>
                <a:cubicBezTo>
                  <a:pt x="533400" y="1278724"/>
                  <a:pt x="542925" y="1260260"/>
                  <a:pt x="542925" y="1240624"/>
                </a:cubicBezTo>
                <a:cubicBezTo>
                  <a:pt x="542925" y="1083389"/>
                  <a:pt x="560344" y="923141"/>
                  <a:pt x="528637" y="769136"/>
                </a:cubicBezTo>
                <a:cubicBezTo>
                  <a:pt x="522795" y="740762"/>
                  <a:pt x="471796" y="757071"/>
                  <a:pt x="442912" y="754849"/>
                </a:cubicBezTo>
                <a:cubicBezTo>
                  <a:pt x="347824" y="747535"/>
                  <a:pt x="252412" y="745324"/>
                  <a:pt x="157162" y="740561"/>
                </a:cubicBezTo>
                <a:cubicBezTo>
                  <a:pt x="119062" y="735799"/>
                  <a:pt x="77205" y="743445"/>
                  <a:pt x="42862" y="726274"/>
                </a:cubicBezTo>
                <a:cubicBezTo>
                  <a:pt x="21515" y="715600"/>
                  <a:pt x="4693" y="630745"/>
                  <a:pt x="0" y="611974"/>
                </a:cubicBezTo>
                <a:cubicBezTo>
                  <a:pt x="4762" y="583399"/>
                  <a:pt x="-4789" y="548051"/>
                  <a:pt x="14287" y="526249"/>
                </a:cubicBezTo>
                <a:cubicBezTo>
                  <a:pt x="34122" y="503581"/>
                  <a:pt x="100012" y="497674"/>
                  <a:pt x="100012" y="497674"/>
                </a:cubicBezTo>
                <a:cubicBezTo>
                  <a:pt x="147637" y="502436"/>
                  <a:pt x="195024" y="511961"/>
                  <a:pt x="242887" y="511961"/>
                </a:cubicBezTo>
                <a:cubicBezTo>
                  <a:pt x="281283" y="511961"/>
                  <a:pt x="318981" y="501495"/>
                  <a:pt x="357187" y="497674"/>
                </a:cubicBezTo>
                <a:cubicBezTo>
                  <a:pt x="547529" y="478640"/>
                  <a:pt x="642938" y="483386"/>
                  <a:pt x="685800" y="469099"/>
                </a:cubicBezTo>
                <a:close/>
              </a:path>
            </a:pathLst>
          </a:cu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Picture 9" descr="http://www.excelsiorgroup.co.uk/system/files/uploads/muller-lyerpi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3856" y="3714561"/>
            <a:ext cx="1603968" cy="106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a:spLocks noChangeArrowheads="1"/>
          </p:cNvSpPr>
          <p:nvPr/>
        </p:nvSpPr>
        <p:spPr bwMode="auto">
          <a:xfrm>
            <a:off x="611560" y="3182532"/>
            <a:ext cx="3342883" cy="430887"/>
          </a:xfrm>
          <a:prstGeom prst="rect">
            <a:avLst/>
          </a:prstGeom>
          <a:solidFill>
            <a:schemeClr val="bg1">
              <a:lumMod val="85000"/>
            </a:schemeClr>
          </a:solidFill>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figure 6. Un biais</a:t>
            </a:r>
            <a:r>
              <a:rPr kumimoji="0" lang="fr-FR" altLang="fr-FR" sz="1100" b="1" i="0" u="none" strike="noStrike" cap="none" normalizeH="0" dirty="0" smtClean="0">
                <a:ln>
                  <a:noFill/>
                </a:ln>
                <a:solidFill>
                  <a:schemeClr val="tx1"/>
                </a:solidFill>
                <a:effectLst/>
                <a:latin typeface="Arial" pitchFamily="34" charset="0"/>
                <a:ea typeface="Times New Roman" pitchFamily="18" charset="0"/>
                <a:cs typeface="Arial" pitchFamily="34" charset="0"/>
              </a:rPr>
              <a:t> cognitif: l’illusion d’optique. (Figure de </a:t>
            </a:r>
            <a:r>
              <a:rPr lang="fr-FR" altLang="fr-FR" sz="1100" b="1" dirty="0" err="1">
                <a:solidFill>
                  <a:schemeClr val="tx1"/>
                </a:solidFill>
                <a:latin typeface="Arial" pitchFamily="34" charset="0"/>
                <a:ea typeface="Times New Roman" pitchFamily="18" charset="0"/>
                <a:cs typeface="Arial" pitchFamily="34" charset="0"/>
              </a:rPr>
              <a:t>L</a:t>
            </a:r>
            <a:r>
              <a:rPr kumimoji="0" lang="fr-FR" altLang="fr-FR" sz="1100" b="1" i="0" u="none" strike="noStrike" cap="none" normalizeH="0" dirty="0" err="1" smtClean="0">
                <a:ln>
                  <a:noFill/>
                </a:ln>
                <a:solidFill>
                  <a:schemeClr val="tx1"/>
                </a:solidFill>
                <a:effectLst/>
                <a:latin typeface="Arial" pitchFamily="34" charset="0"/>
                <a:ea typeface="Times New Roman" pitchFamily="18" charset="0"/>
                <a:cs typeface="Arial" pitchFamily="34" charset="0"/>
              </a:rPr>
              <a:t>yer</a:t>
            </a:r>
            <a:r>
              <a:rPr kumimoji="0" lang="fr-FR" altLang="fr-FR" sz="1100" b="1" i="0" u="none" strike="noStrike" cap="none" normalizeH="0" dirty="0" smtClean="0">
                <a:ln>
                  <a:noFill/>
                </a:ln>
                <a:solidFill>
                  <a:schemeClr val="tx1"/>
                </a:solidFill>
                <a:effectLst/>
                <a:latin typeface="Arial" pitchFamily="34" charset="0"/>
                <a:ea typeface="Times New Roman" pitchFamily="18" charset="0"/>
                <a:cs typeface="Arial" pitchFamily="34" charset="0"/>
              </a:rPr>
              <a:t>-Müller)</a:t>
            </a:r>
            <a:endParaRPr kumimoji="0" lang="fr-FR" altLang="fr-FR" sz="11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18051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a:blip r:embed="rId2"/>
          <a:stretch>
            <a:fillRect/>
          </a:stretch>
        </p:blipFill>
        <p:spPr>
          <a:xfrm>
            <a:off x="611560" y="141918"/>
            <a:ext cx="8136904" cy="6741368"/>
          </a:xfrm>
          <a:prstGeom prst="rect">
            <a:avLst/>
          </a:prstGeom>
        </p:spPr>
      </p:pic>
    </p:spTree>
    <p:extLst>
      <p:ext uri="{BB962C8B-B14F-4D97-AF65-F5344CB8AC3E}">
        <p14:creationId xmlns:p14="http://schemas.microsoft.com/office/powerpoint/2010/main" val="1152916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1580" y="116632"/>
            <a:ext cx="7848872" cy="922114"/>
          </a:xfrm>
        </p:spPr>
        <p:txBody>
          <a:bodyPr>
            <a:normAutofit/>
          </a:bodyPr>
          <a:lstStyle/>
          <a:p>
            <a:r>
              <a:rPr lang="fr-FR" sz="2400" b="1" dirty="0" smtClean="0"/>
              <a:t>Quelques biais cognitifs ayant un impact sur la perception des risques.</a:t>
            </a:r>
            <a:endParaRPr lang="fr-FR" sz="2400" b="1" dirty="0"/>
          </a:p>
        </p:txBody>
      </p:sp>
      <p:sp>
        <p:nvSpPr>
          <p:cNvPr id="3" name="Espace réservé du texte 2"/>
          <p:cNvSpPr>
            <a:spLocks noGrp="1"/>
          </p:cNvSpPr>
          <p:nvPr>
            <p:ph type="body" sz="half" idx="1"/>
          </p:nvPr>
        </p:nvSpPr>
        <p:spPr>
          <a:xfrm>
            <a:off x="316758" y="1268760"/>
            <a:ext cx="4316288" cy="5162067"/>
          </a:xfrm>
        </p:spPr>
        <p:txBody>
          <a:bodyPr>
            <a:noAutofit/>
          </a:bodyPr>
          <a:lstStyle/>
          <a:p>
            <a:r>
              <a:rPr lang="fr-FR" sz="1500" b="1" dirty="0"/>
              <a:t>B</a:t>
            </a:r>
            <a:r>
              <a:rPr lang="fr-FR" sz="1500" b="1" dirty="0" smtClean="0"/>
              <a:t>iais </a:t>
            </a:r>
            <a:r>
              <a:rPr lang="fr-FR" sz="1500" b="1" dirty="0" smtClean="0"/>
              <a:t>de disponibilité </a:t>
            </a:r>
            <a:r>
              <a:rPr lang="fr-FR" sz="1500" dirty="0" smtClean="0"/>
              <a:t>(lié </a:t>
            </a:r>
            <a:r>
              <a:rPr lang="fr-FR" sz="1500" dirty="0"/>
              <a:t>à l’« heuristique des précédents </a:t>
            </a:r>
            <a:r>
              <a:rPr lang="fr-FR" sz="1500" dirty="0" smtClean="0"/>
              <a:t>»): tendance à considérer </a:t>
            </a:r>
            <a:r>
              <a:rPr lang="fr-FR" sz="1500" dirty="0"/>
              <a:t>un événement comme d’autant plus probable que l’on a gardé en mémoire de nombreux et/ou marquants événements de même type. </a:t>
            </a:r>
            <a:endParaRPr lang="fr-FR" sz="1500" dirty="0" smtClean="0"/>
          </a:p>
          <a:p>
            <a:r>
              <a:rPr lang="fr-FR" sz="1500" b="1" dirty="0" smtClean="0"/>
              <a:t>B</a:t>
            </a:r>
            <a:r>
              <a:rPr lang="fr-FR" sz="1500" b="1" dirty="0" smtClean="0"/>
              <a:t>iais </a:t>
            </a:r>
            <a:r>
              <a:rPr lang="fr-FR" sz="1500" b="1" dirty="0" smtClean="0"/>
              <a:t>d’ancrage: </a:t>
            </a:r>
            <a:r>
              <a:rPr lang="fr-FR" sz="1500" dirty="0" smtClean="0"/>
              <a:t>C’est lui qui est responsable du fait que notre </a:t>
            </a:r>
            <a:r>
              <a:rPr lang="fr-FR" sz="1500" dirty="0"/>
              <a:t>première appréciation d’un événement, même </a:t>
            </a:r>
            <a:r>
              <a:rPr lang="fr-FR" sz="1500" dirty="0" smtClean="0"/>
              <a:t>démentie </a:t>
            </a:r>
            <a:r>
              <a:rPr lang="fr-FR" sz="1500" dirty="0"/>
              <a:t>par la </a:t>
            </a:r>
            <a:r>
              <a:rPr lang="fr-FR" sz="1500" dirty="0" smtClean="0"/>
              <a:t>suite, </a:t>
            </a:r>
            <a:r>
              <a:rPr lang="fr-FR" sz="1500" dirty="0"/>
              <a:t>continuera d’influencer </a:t>
            </a:r>
            <a:r>
              <a:rPr lang="fr-FR" sz="1500" dirty="0" smtClean="0"/>
              <a:t>notre </a:t>
            </a:r>
            <a:r>
              <a:rPr lang="fr-FR" sz="1500" dirty="0"/>
              <a:t>représentation de celui-ci. </a:t>
            </a:r>
            <a:endParaRPr lang="fr-FR" sz="1500" dirty="0" smtClean="0"/>
          </a:p>
          <a:p>
            <a:r>
              <a:rPr lang="fr-FR" sz="1500" b="1" dirty="0"/>
              <a:t>B</a:t>
            </a:r>
            <a:r>
              <a:rPr lang="fr-FR" sz="1500" b="1" dirty="0" smtClean="0"/>
              <a:t>iais </a:t>
            </a:r>
            <a:r>
              <a:rPr lang="fr-FR" sz="1500" b="1" dirty="0" smtClean="0"/>
              <a:t>d’optimisme: </a:t>
            </a:r>
            <a:r>
              <a:rPr lang="fr-FR" sz="1500" dirty="0" smtClean="0"/>
              <a:t>tendance de </a:t>
            </a:r>
            <a:r>
              <a:rPr lang="fr-FR" sz="1500" dirty="0"/>
              <a:t>l’individu </a:t>
            </a:r>
            <a:r>
              <a:rPr lang="fr-FR" sz="1500" dirty="0" smtClean="0"/>
              <a:t>s’estimer moins soumis </a:t>
            </a:r>
            <a:r>
              <a:rPr lang="fr-FR" sz="1500" dirty="0"/>
              <a:t>à un risque </a:t>
            </a:r>
            <a:r>
              <a:rPr lang="fr-FR" sz="1500" dirty="0" smtClean="0"/>
              <a:t>que les </a:t>
            </a:r>
            <a:r>
              <a:rPr lang="fr-FR" sz="1500" dirty="0"/>
              <a:t>autres membres </a:t>
            </a:r>
            <a:r>
              <a:rPr lang="fr-FR" sz="1500" dirty="0" smtClean="0"/>
              <a:t>de son groupe, </a:t>
            </a:r>
            <a:r>
              <a:rPr lang="fr-FR" sz="1500" dirty="0"/>
              <a:t>voire de la </a:t>
            </a:r>
            <a:r>
              <a:rPr lang="fr-FR" sz="1500" dirty="0" smtClean="0"/>
              <a:t>société,  tendance à </a:t>
            </a:r>
            <a:r>
              <a:rPr lang="fr-FR" sz="1500" dirty="0"/>
              <a:t>considérer </a:t>
            </a:r>
            <a:r>
              <a:rPr lang="fr-FR" sz="1500" dirty="0" smtClean="0"/>
              <a:t>moindre </a:t>
            </a:r>
            <a:r>
              <a:rPr lang="fr-FR" sz="1500" dirty="0"/>
              <a:t>la probabilité </a:t>
            </a:r>
            <a:r>
              <a:rPr lang="fr-FR" sz="1500" dirty="0" smtClean="0"/>
              <a:t>d’être </a:t>
            </a:r>
            <a:r>
              <a:rPr lang="fr-FR" sz="1500" dirty="0"/>
              <a:t>touché </a:t>
            </a:r>
            <a:r>
              <a:rPr lang="fr-FR" sz="1500" dirty="0" smtClean="0"/>
              <a:t>personnellement. </a:t>
            </a:r>
            <a:endParaRPr lang="fr-FR" sz="1500" dirty="0" smtClean="0"/>
          </a:p>
          <a:p>
            <a:r>
              <a:rPr lang="fr-FR" sz="1600" i="1" dirty="0"/>
              <a:t> </a:t>
            </a:r>
            <a:r>
              <a:rPr lang="fr-FR" sz="1500" b="1" dirty="0"/>
              <a:t>Biais d’abstention de </a:t>
            </a:r>
            <a:r>
              <a:rPr lang="fr-FR" sz="1500" b="1" dirty="0" smtClean="0"/>
              <a:t>l’action </a:t>
            </a:r>
            <a:r>
              <a:rPr lang="fr-FR" sz="1500" dirty="0" smtClean="0"/>
              <a:t>(omission </a:t>
            </a:r>
            <a:r>
              <a:rPr lang="fr-FR" sz="1500" dirty="0" err="1" smtClean="0"/>
              <a:t>bias</a:t>
            </a:r>
            <a:r>
              <a:rPr lang="fr-FR" sz="1500" dirty="0" smtClean="0"/>
              <a:t>): </a:t>
            </a:r>
            <a:r>
              <a:rPr lang="fr-FR" sz="1500" i="1" dirty="0"/>
              <a:t>Tendance à considérer que les actions nocives sont </a:t>
            </a:r>
            <a:r>
              <a:rPr lang="fr-FR" sz="1500" i="1" dirty="0" smtClean="0"/>
              <a:t>pires que </a:t>
            </a:r>
            <a:r>
              <a:rPr lang="fr-FR" sz="1500" i="1" dirty="0"/>
              <a:t>les inactions et omissions tout aussi nocives. </a:t>
            </a:r>
            <a:endParaRPr lang="fr-FR" sz="1500" dirty="0"/>
          </a:p>
        </p:txBody>
      </p:sp>
      <p:sp>
        <p:nvSpPr>
          <p:cNvPr id="4" name="Espace réservé du contenu 3"/>
          <p:cNvSpPr>
            <a:spLocks noGrp="1"/>
          </p:cNvSpPr>
          <p:nvPr>
            <p:ph sz="half" idx="2"/>
          </p:nvPr>
        </p:nvSpPr>
        <p:spPr>
          <a:xfrm>
            <a:off x="5018580" y="1124744"/>
            <a:ext cx="3687104" cy="5170586"/>
          </a:xfrm>
        </p:spPr>
        <p:txBody>
          <a:bodyPr>
            <a:normAutofit fontScale="92500" lnSpcReduction="20000"/>
          </a:bodyPr>
          <a:lstStyle/>
          <a:p>
            <a:pPr marL="0" indent="0">
              <a:buNone/>
            </a:pPr>
            <a:r>
              <a:rPr lang="fr-FR" sz="1800" b="1" dirty="0" smtClean="0">
                <a:solidFill>
                  <a:srgbClr val="FF0000"/>
                </a:solidFill>
              </a:rPr>
              <a:t>Exemples: </a:t>
            </a:r>
          </a:p>
          <a:p>
            <a:endParaRPr lang="fr-FR" sz="1400" dirty="0" smtClean="0"/>
          </a:p>
          <a:p>
            <a:pPr marL="0" indent="0">
              <a:buNone/>
            </a:pPr>
            <a:r>
              <a:rPr lang="fr-FR" sz="1500" dirty="0" smtClean="0">
                <a:solidFill>
                  <a:srgbClr val="FF0000"/>
                </a:solidFill>
              </a:rPr>
              <a:t>Les </a:t>
            </a:r>
            <a:r>
              <a:rPr lang="fr-FR" sz="1500" dirty="0" smtClean="0">
                <a:solidFill>
                  <a:srgbClr val="FF0000"/>
                </a:solidFill>
              </a:rPr>
              <a:t>événements dramatiques</a:t>
            </a:r>
            <a:r>
              <a:rPr lang="fr-FR" sz="1500" dirty="0" smtClean="0">
                <a:solidFill>
                  <a:srgbClr val="FF0000"/>
                </a:solidFill>
              </a:rPr>
              <a:t> récents </a:t>
            </a:r>
            <a:r>
              <a:rPr lang="fr-FR" sz="1500" dirty="0" smtClean="0">
                <a:solidFill>
                  <a:srgbClr val="FF0000"/>
                </a:solidFill>
              </a:rPr>
              <a:t>augmentent certaines  crainte </a:t>
            </a:r>
            <a:r>
              <a:rPr lang="fr-FR" sz="1500" dirty="0" smtClean="0">
                <a:solidFill>
                  <a:srgbClr val="FF0000"/>
                </a:solidFill>
              </a:rPr>
              <a:t>: </a:t>
            </a:r>
            <a:r>
              <a:rPr lang="fr-FR" sz="1500" dirty="0" smtClean="0">
                <a:solidFill>
                  <a:srgbClr val="FF0000"/>
                </a:solidFill>
              </a:rPr>
              <a:t>plus de personnes </a:t>
            </a:r>
            <a:r>
              <a:rPr lang="fr-FR" sz="1500" dirty="0">
                <a:solidFill>
                  <a:srgbClr val="FF0000"/>
                </a:solidFill>
              </a:rPr>
              <a:t>o</a:t>
            </a:r>
            <a:r>
              <a:rPr lang="fr-FR" sz="1500" dirty="0" smtClean="0">
                <a:solidFill>
                  <a:srgbClr val="FF0000"/>
                </a:solidFill>
              </a:rPr>
              <a:t>nt peur </a:t>
            </a:r>
            <a:r>
              <a:rPr lang="fr-FR" sz="1500" dirty="0" smtClean="0">
                <a:solidFill>
                  <a:srgbClr val="FF0000"/>
                </a:solidFill>
              </a:rPr>
              <a:t>des attentats terroristes depuis 2015.</a:t>
            </a:r>
          </a:p>
          <a:p>
            <a:pPr marL="0" indent="0">
              <a:buNone/>
            </a:pPr>
            <a:r>
              <a:rPr lang="fr-FR" sz="1500" dirty="0" smtClean="0">
                <a:solidFill>
                  <a:srgbClr val="FF0000"/>
                </a:solidFill>
              </a:rPr>
              <a:t>Les </a:t>
            </a:r>
            <a:r>
              <a:rPr lang="fr-FR" sz="1500" dirty="0">
                <a:solidFill>
                  <a:srgbClr val="FF0000"/>
                </a:solidFill>
              </a:rPr>
              <a:t>morts par </a:t>
            </a:r>
            <a:r>
              <a:rPr lang="fr-FR" sz="1500" b="1" dirty="0" smtClean="0">
                <a:solidFill>
                  <a:srgbClr val="FF0000"/>
                </a:solidFill>
              </a:rPr>
              <a:t>accident (ou attentat)</a:t>
            </a:r>
            <a:r>
              <a:rPr lang="fr-FR" sz="1500" dirty="0" smtClean="0">
                <a:solidFill>
                  <a:srgbClr val="FF0000"/>
                </a:solidFill>
              </a:rPr>
              <a:t> </a:t>
            </a:r>
            <a:r>
              <a:rPr lang="fr-FR" sz="1500" dirty="0">
                <a:solidFill>
                  <a:srgbClr val="FF0000"/>
                </a:solidFill>
              </a:rPr>
              <a:t>surestimées par rapport aux morts par </a:t>
            </a:r>
            <a:r>
              <a:rPr lang="fr-FR" sz="1500" b="1" dirty="0">
                <a:solidFill>
                  <a:srgbClr val="FF0000"/>
                </a:solidFill>
              </a:rPr>
              <a:t>maladie</a:t>
            </a:r>
            <a:r>
              <a:rPr lang="fr-FR" sz="1500" dirty="0" smtClean="0">
                <a:solidFill>
                  <a:srgbClr val="FF0000"/>
                </a:solidFill>
              </a:rPr>
              <a:t>.</a:t>
            </a:r>
            <a:endParaRPr lang="fr-FR" sz="1500" dirty="0" smtClean="0">
              <a:solidFill>
                <a:srgbClr val="FF0000"/>
              </a:solidFill>
            </a:endParaRPr>
          </a:p>
          <a:p>
            <a:endParaRPr lang="fr-FR" sz="1500" dirty="0" smtClean="0">
              <a:solidFill>
                <a:srgbClr val="FF0000"/>
              </a:solidFill>
            </a:endParaRPr>
          </a:p>
          <a:p>
            <a:pPr marL="0" indent="0">
              <a:buNone/>
            </a:pPr>
            <a:r>
              <a:rPr lang="fr-FR" sz="1500" dirty="0" smtClean="0">
                <a:solidFill>
                  <a:srgbClr val="FF0000"/>
                </a:solidFill>
              </a:rPr>
              <a:t>Un </a:t>
            </a:r>
            <a:r>
              <a:rPr lang="fr-FR" sz="1500" dirty="0" smtClean="0">
                <a:solidFill>
                  <a:srgbClr val="FF0000"/>
                </a:solidFill>
              </a:rPr>
              <a:t>produit, un comportement ayant </a:t>
            </a:r>
            <a:r>
              <a:rPr lang="fr-FR" sz="1500" dirty="0" smtClean="0">
                <a:solidFill>
                  <a:srgbClr val="FF0000"/>
                </a:solidFill>
              </a:rPr>
              <a:t>été déclaré dangereux va continuer à inquiéter même si les études ultérieures le </a:t>
            </a:r>
            <a:r>
              <a:rPr lang="fr-FR" sz="1500" dirty="0" smtClean="0">
                <a:solidFill>
                  <a:srgbClr val="FF0000"/>
                </a:solidFill>
              </a:rPr>
              <a:t>dédouane.</a:t>
            </a:r>
          </a:p>
          <a:p>
            <a:pPr marL="0" indent="0">
              <a:buNone/>
            </a:pPr>
            <a:r>
              <a:rPr lang="fr-FR" sz="1500" dirty="0" smtClean="0">
                <a:solidFill>
                  <a:srgbClr val="FF0000"/>
                </a:solidFill>
              </a:rPr>
              <a:t>La </a:t>
            </a:r>
            <a:r>
              <a:rPr lang="fr-FR" sz="1500" dirty="0" smtClean="0">
                <a:solidFill>
                  <a:srgbClr val="FF0000"/>
                </a:solidFill>
              </a:rPr>
              <a:t>mauvaise communication sur le « nuage de Tchernobyl » impacte encore 30 ans plus tard la crédibilité de la communication sur le nucléaire.</a:t>
            </a:r>
          </a:p>
          <a:p>
            <a:pPr marL="571500" lvl="1" indent="-171450">
              <a:buFont typeface="Arial" panose="020B0604020202020204" pitchFamily="34" charset="0"/>
              <a:buChar char="•"/>
            </a:pPr>
            <a:endParaRPr lang="fr-FR" sz="1500" dirty="0" smtClean="0">
              <a:solidFill>
                <a:srgbClr val="FF0000"/>
              </a:solidFill>
            </a:endParaRPr>
          </a:p>
          <a:p>
            <a:pPr marL="0" indent="0">
              <a:buNone/>
            </a:pPr>
            <a:r>
              <a:rPr lang="fr-FR" sz="1500" dirty="0" smtClean="0">
                <a:solidFill>
                  <a:srgbClr val="FF0000"/>
                </a:solidFill>
              </a:rPr>
              <a:t>Une majorité de  conducteurs estiment avoir une probabilité moindre d’avoir un accident que les autres! </a:t>
            </a:r>
            <a:endParaRPr lang="fr-FR" sz="1500" dirty="0" smtClean="0">
              <a:solidFill>
                <a:srgbClr val="FF0000"/>
              </a:solidFill>
            </a:endParaRPr>
          </a:p>
          <a:p>
            <a:endParaRPr lang="fr-FR" sz="1500" i="1" dirty="0">
              <a:solidFill>
                <a:srgbClr val="FF0000"/>
              </a:solidFill>
            </a:endParaRPr>
          </a:p>
          <a:p>
            <a:pPr marL="0" indent="0">
              <a:buNone/>
            </a:pPr>
            <a:r>
              <a:rPr lang="fr-FR" sz="1500" dirty="0">
                <a:solidFill>
                  <a:srgbClr val="FF0000"/>
                </a:solidFill>
              </a:rPr>
              <a:t>B</a:t>
            </a:r>
            <a:r>
              <a:rPr lang="fr-FR" sz="1500" dirty="0" smtClean="0">
                <a:solidFill>
                  <a:srgbClr val="FF0000"/>
                </a:solidFill>
              </a:rPr>
              <a:t>iais </a:t>
            </a:r>
            <a:r>
              <a:rPr lang="fr-FR" sz="1500" dirty="0">
                <a:solidFill>
                  <a:srgbClr val="FF0000"/>
                </a:solidFill>
              </a:rPr>
              <a:t>qui joue quand les parents s’abstiennent de faire vacciner leurs enfants ? </a:t>
            </a:r>
            <a:endParaRPr lang="fr-FR" sz="1500" dirty="0" smtClean="0">
              <a:solidFill>
                <a:srgbClr val="FF0000"/>
              </a:solidFill>
            </a:endParaRPr>
          </a:p>
          <a:p>
            <a:pPr marL="0" indent="0">
              <a:buNone/>
            </a:pPr>
            <a:r>
              <a:rPr lang="fr-FR" sz="1500" dirty="0" smtClean="0">
                <a:solidFill>
                  <a:srgbClr val="FF0000"/>
                </a:solidFill>
              </a:rPr>
              <a:t>Plutôt </a:t>
            </a:r>
            <a:r>
              <a:rPr lang="fr-FR" sz="1500" dirty="0">
                <a:solidFill>
                  <a:srgbClr val="FF0000"/>
                </a:solidFill>
              </a:rPr>
              <a:t>contaminés par un microbe et un virus </a:t>
            </a:r>
            <a:r>
              <a:rPr lang="fr-FR" sz="1500" dirty="0" smtClean="0">
                <a:solidFill>
                  <a:srgbClr val="FF0000"/>
                </a:solidFill>
              </a:rPr>
              <a:t>présent dans </a:t>
            </a:r>
            <a:r>
              <a:rPr lang="fr-FR" sz="1500" dirty="0">
                <a:solidFill>
                  <a:srgbClr val="FF0000"/>
                </a:solidFill>
              </a:rPr>
              <a:t>leur environnement que </a:t>
            </a:r>
            <a:r>
              <a:rPr lang="fr-FR" sz="1500" dirty="0" smtClean="0">
                <a:solidFill>
                  <a:srgbClr val="FF0000"/>
                </a:solidFill>
              </a:rPr>
              <a:t>subir </a:t>
            </a:r>
            <a:r>
              <a:rPr lang="fr-FR" sz="1500" dirty="0">
                <a:solidFill>
                  <a:srgbClr val="FF0000"/>
                </a:solidFill>
              </a:rPr>
              <a:t>des effets secondaires d’un vaccin qu’ils auraient fait injecter dans leur corps ! </a:t>
            </a:r>
          </a:p>
          <a:p>
            <a:endParaRPr lang="fr-FR" sz="1500" dirty="0">
              <a:solidFill>
                <a:srgbClr val="FF0000"/>
              </a:solidFill>
            </a:endParaRPr>
          </a:p>
        </p:txBody>
      </p:sp>
      <p:cxnSp>
        <p:nvCxnSpPr>
          <p:cNvPr id="6" name="Connecteur droit avec flèche 5"/>
          <p:cNvCxnSpPr/>
          <p:nvPr/>
        </p:nvCxnSpPr>
        <p:spPr>
          <a:xfrm>
            <a:off x="4263638" y="1691325"/>
            <a:ext cx="648072" cy="136773"/>
          </a:xfrm>
          <a:prstGeom prst="straightConnector1">
            <a:avLst/>
          </a:prstGeom>
          <a:ln w="28575">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4289610" y="2954396"/>
            <a:ext cx="702998" cy="144016"/>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a:off x="4364517" y="5056121"/>
            <a:ext cx="602119" cy="180022"/>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4263638" y="4365104"/>
            <a:ext cx="702998" cy="144016"/>
          </a:xfrm>
          <a:prstGeom prst="straightConnector1">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950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p>
            <a:r>
              <a:rPr lang="fr-FR" sz="2400" b="1" dirty="0" smtClean="0"/>
              <a:t>Distinction entre risque et péril (N. </a:t>
            </a:r>
            <a:r>
              <a:rPr lang="fr-FR" sz="2400" b="1" dirty="0" err="1" smtClean="0"/>
              <a:t>Luhmann</a:t>
            </a:r>
            <a:r>
              <a:rPr lang="fr-FR" sz="2400" b="1" dirty="0" smtClean="0"/>
              <a:t>) et incidence sur le biais d’optimisme.</a:t>
            </a:r>
            <a:endParaRPr lang="fr-FR" sz="2400" b="1" dirty="0"/>
          </a:p>
        </p:txBody>
      </p:sp>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173" y="837264"/>
            <a:ext cx="8892481"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5757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à coins arrondis 52"/>
          <p:cNvSpPr/>
          <p:nvPr/>
        </p:nvSpPr>
        <p:spPr>
          <a:xfrm>
            <a:off x="671059" y="2022414"/>
            <a:ext cx="7848872" cy="4502930"/>
          </a:xfrm>
          <a:prstGeom prst="roundRect">
            <a:avLst/>
          </a:prstGeom>
          <a:solidFill>
            <a:srgbClr val="DEF7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93204" y="116631"/>
            <a:ext cx="8229600" cy="504057"/>
          </a:xfrm>
        </p:spPr>
        <p:txBody>
          <a:bodyPr>
            <a:normAutofit/>
          </a:bodyPr>
          <a:lstStyle/>
          <a:p>
            <a:r>
              <a:rPr lang="fr-FR" sz="2400" b="1" dirty="0" smtClean="0"/>
              <a:t>Les risques ne peuvent être considérés de manière isolée…</a:t>
            </a:r>
            <a:endParaRPr lang="fr-FR" sz="2400" b="1" dirty="0"/>
          </a:p>
        </p:txBody>
      </p:sp>
      <p:sp>
        <p:nvSpPr>
          <p:cNvPr id="4" name="Corde 3"/>
          <p:cNvSpPr/>
          <p:nvPr/>
        </p:nvSpPr>
        <p:spPr>
          <a:xfrm rot="17730945">
            <a:off x="3128311" y="4144848"/>
            <a:ext cx="2036207" cy="2405651"/>
          </a:xfrm>
          <a:prstGeom prst="chord">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apèze 6"/>
          <p:cNvSpPr/>
          <p:nvPr/>
        </p:nvSpPr>
        <p:spPr>
          <a:xfrm>
            <a:off x="2023768" y="2967674"/>
            <a:ext cx="1197156" cy="856432"/>
          </a:xfrm>
          <a:prstGeom prst="trapezoi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bg1"/>
                </a:solidFill>
              </a:rPr>
              <a:t>Risques </a:t>
            </a:r>
            <a:r>
              <a:rPr lang="fr-FR" sz="1200" b="1" dirty="0" err="1" smtClean="0">
                <a:solidFill>
                  <a:schemeClr val="bg1"/>
                </a:solidFill>
              </a:rPr>
              <a:t>technolo</a:t>
            </a:r>
            <a:r>
              <a:rPr lang="fr-FR" sz="1200" b="1" dirty="0" smtClean="0">
                <a:solidFill>
                  <a:schemeClr val="bg1"/>
                </a:solidFill>
              </a:rPr>
              <a:t>- </a:t>
            </a:r>
            <a:r>
              <a:rPr lang="fr-FR" sz="1200" b="1" dirty="0" err="1" smtClean="0">
                <a:solidFill>
                  <a:schemeClr val="bg1"/>
                </a:solidFill>
              </a:rPr>
              <a:t>gique</a:t>
            </a:r>
            <a:r>
              <a:rPr lang="fr-FR" sz="1400" b="1" dirty="0" err="1" smtClean="0">
                <a:solidFill>
                  <a:schemeClr val="bg1"/>
                </a:solidFill>
              </a:rPr>
              <a:t>s</a:t>
            </a:r>
            <a:endParaRPr lang="fr-FR" sz="1400" b="1" dirty="0">
              <a:solidFill>
                <a:schemeClr val="bg1"/>
              </a:solidFill>
            </a:endParaRPr>
          </a:p>
        </p:txBody>
      </p:sp>
      <p:sp>
        <p:nvSpPr>
          <p:cNvPr id="8" name="Pentagone régulier 7"/>
          <p:cNvSpPr/>
          <p:nvPr/>
        </p:nvSpPr>
        <p:spPr>
          <a:xfrm>
            <a:off x="4511365" y="2492896"/>
            <a:ext cx="1115876" cy="1152042"/>
          </a:xfrm>
          <a:prstGeom prst="pent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bg1"/>
                </a:solidFill>
              </a:rPr>
              <a:t>Risques </a:t>
            </a:r>
            <a:r>
              <a:rPr lang="fr-FR" sz="1200" b="1" dirty="0" err="1" smtClean="0">
                <a:solidFill>
                  <a:schemeClr val="bg1"/>
                </a:solidFill>
              </a:rPr>
              <a:t>écono</a:t>
            </a:r>
            <a:r>
              <a:rPr lang="fr-FR" sz="1200" b="1" dirty="0" smtClean="0">
                <a:solidFill>
                  <a:schemeClr val="bg1"/>
                </a:solidFill>
              </a:rPr>
              <a:t>- </a:t>
            </a:r>
            <a:r>
              <a:rPr lang="fr-FR" sz="1200" b="1" dirty="0" err="1" smtClean="0">
                <a:solidFill>
                  <a:schemeClr val="bg1"/>
                </a:solidFill>
              </a:rPr>
              <a:t>miques</a:t>
            </a:r>
            <a:endParaRPr lang="fr-FR" sz="1200" b="1" dirty="0">
              <a:solidFill>
                <a:schemeClr val="bg1"/>
              </a:solidFill>
            </a:endParaRPr>
          </a:p>
        </p:txBody>
      </p:sp>
      <p:cxnSp>
        <p:nvCxnSpPr>
          <p:cNvPr id="11" name="Connecteur en arc 10"/>
          <p:cNvCxnSpPr>
            <a:stCxn id="7" idx="2"/>
          </p:cNvCxnSpPr>
          <p:nvPr/>
        </p:nvCxnSpPr>
        <p:spPr>
          <a:xfrm rot="16200000" flipH="1">
            <a:off x="2675133" y="3771319"/>
            <a:ext cx="1081223" cy="1186796"/>
          </a:xfrm>
          <a:prstGeom prst="curvedConnector2">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Connecteur en arc 13"/>
          <p:cNvCxnSpPr>
            <a:stCxn id="8" idx="3"/>
            <a:endCxn id="4" idx="2"/>
          </p:cNvCxnSpPr>
          <p:nvPr/>
        </p:nvCxnSpPr>
        <p:spPr>
          <a:xfrm rot="5400000">
            <a:off x="3965301" y="3801324"/>
            <a:ext cx="1260389" cy="947617"/>
          </a:xfrm>
          <a:prstGeom prst="curvedConnector3">
            <a:avLst>
              <a:gd name="adj1" fmla="val 50000"/>
            </a:avLst>
          </a:prstGeom>
          <a:ln w="28575">
            <a:tailEnd type="arrow"/>
          </a:ln>
        </p:spPr>
        <p:style>
          <a:lnRef idx="1">
            <a:schemeClr val="dk1"/>
          </a:lnRef>
          <a:fillRef idx="0">
            <a:schemeClr val="dk1"/>
          </a:fillRef>
          <a:effectRef idx="0">
            <a:schemeClr val="dk1"/>
          </a:effectRef>
          <a:fontRef idx="minor">
            <a:schemeClr val="tx1"/>
          </a:fontRef>
        </p:style>
      </p:cxnSp>
      <p:cxnSp>
        <p:nvCxnSpPr>
          <p:cNvPr id="15" name="Connecteur en arc 14"/>
          <p:cNvCxnSpPr/>
          <p:nvPr/>
        </p:nvCxnSpPr>
        <p:spPr>
          <a:xfrm rot="16200000" flipH="1">
            <a:off x="3059484" y="4040882"/>
            <a:ext cx="1499313" cy="229576"/>
          </a:xfrm>
          <a:prstGeom prst="curvedConnector3">
            <a:avLst>
              <a:gd name="adj1" fmla="val 50000"/>
            </a:avLst>
          </a:prstGeom>
          <a:ln w="28575">
            <a:tailEnd type="arrow"/>
          </a:ln>
        </p:spPr>
        <p:style>
          <a:lnRef idx="1">
            <a:schemeClr val="dk1"/>
          </a:lnRef>
          <a:fillRef idx="0">
            <a:schemeClr val="dk1"/>
          </a:fillRef>
          <a:effectRef idx="0">
            <a:schemeClr val="dk1"/>
          </a:effectRef>
          <a:fontRef idx="minor">
            <a:schemeClr val="tx1"/>
          </a:fontRef>
        </p:style>
      </p:cxnSp>
      <p:sp>
        <p:nvSpPr>
          <p:cNvPr id="20" name="Hexagone 19"/>
          <p:cNvSpPr/>
          <p:nvPr/>
        </p:nvSpPr>
        <p:spPr>
          <a:xfrm>
            <a:off x="3229304" y="2765099"/>
            <a:ext cx="1080120" cy="936103"/>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bg1"/>
                </a:solidFill>
              </a:rPr>
              <a:t>Risques civils</a:t>
            </a:r>
          </a:p>
          <a:p>
            <a:pPr algn="ctr"/>
            <a:endParaRPr lang="fr-FR" dirty="0"/>
          </a:p>
        </p:txBody>
      </p:sp>
      <p:sp>
        <p:nvSpPr>
          <p:cNvPr id="21" name="Parallélogramme 20"/>
          <p:cNvSpPr/>
          <p:nvPr/>
        </p:nvSpPr>
        <p:spPr>
          <a:xfrm>
            <a:off x="5685880" y="2840956"/>
            <a:ext cx="1284575" cy="823419"/>
          </a:xfrm>
          <a:prstGeom prst="parallelogram">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bg1"/>
                </a:solidFill>
              </a:rPr>
              <a:t>risques sanitaires</a:t>
            </a:r>
            <a:endParaRPr lang="fr-FR" sz="1400" dirty="0">
              <a:solidFill>
                <a:schemeClr val="bg1"/>
              </a:solidFill>
            </a:endParaRPr>
          </a:p>
        </p:txBody>
      </p:sp>
      <p:sp>
        <p:nvSpPr>
          <p:cNvPr id="22" name="Ellipse 21"/>
          <p:cNvSpPr/>
          <p:nvPr/>
        </p:nvSpPr>
        <p:spPr>
          <a:xfrm>
            <a:off x="811693" y="2726148"/>
            <a:ext cx="1098167" cy="1048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bg1"/>
                </a:solidFill>
              </a:rPr>
              <a:t>Risques globaux (U. Beck</a:t>
            </a:r>
            <a:r>
              <a:rPr lang="fr-FR" sz="1200" dirty="0" smtClean="0">
                <a:solidFill>
                  <a:schemeClr val="bg1"/>
                </a:solidFill>
              </a:rPr>
              <a:t>)</a:t>
            </a:r>
          </a:p>
          <a:p>
            <a:pPr algn="ctr"/>
            <a:endParaRPr lang="fr-FR" sz="1200" dirty="0"/>
          </a:p>
        </p:txBody>
      </p:sp>
      <p:sp>
        <p:nvSpPr>
          <p:cNvPr id="23" name="ZoneTexte 22"/>
          <p:cNvSpPr txBox="1"/>
          <p:nvPr/>
        </p:nvSpPr>
        <p:spPr>
          <a:xfrm>
            <a:off x="3056694" y="5182805"/>
            <a:ext cx="2326278" cy="369332"/>
          </a:xfrm>
          <a:prstGeom prst="rect">
            <a:avLst/>
          </a:prstGeom>
          <a:noFill/>
        </p:spPr>
        <p:txBody>
          <a:bodyPr wrap="none" rtlCol="0">
            <a:spAutoFit/>
          </a:bodyPr>
          <a:lstStyle/>
          <a:p>
            <a:r>
              <a:rPr lang="fr-FR" b="1" dirty="0" smtClean="0">
                <a:solidFill>
                  <a:srgbClr val="FFFF00"/>
                </a:solidFill>
              </a:rPr>
              <a:t>« panier  des risques »</a:t>
            </a:r>
            <a:endParaRPr lang="fr-FR" b="1" dirty="0">
              <a:solidFill>
                <a:srgbClr val="FFFF00"/>
              </a:solidFill>
            </a:endParaRPr>
          </a:p>
        </p:txBody>
      </p:sp>
      <p:cxnSp>
        <p:nvCxnSpPr>
          <p:cNvPr id="30" name="Connecteur en arc 29"/>
          <p:cNvCxnSpPr/>
          <p:nvPr/>
        </p:nvCxnSpPr>
        <p:spPr>
          <a:xfrm>
            <a:off x="1360776" y="3774610"/>
            <a:ext cx="1938903" cy="1027284"/>
          </a:xfrm>
          <a:prstGeom prst="curvedConnector3">
            <a:avLst>
              <a:gd name="adj1" fmla="val 50000"/>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Connecteur en arc 31"/>
          <p:cNvCxnSpPr/>
          <p:nvPr/>
        </p:nvCxnSpPr>
        <p:spPr>
          <a:xfrm rot="10800000" flipV="1">
            <a:off x="4309425" y="3701201"/>
            <a:ext cx="2123955" cy="1204126"/>
          </a:xfrm>
          <a:prstGeom prst="curvedConnector3">
            <a:avLst>
              <a:gd name="adj1" fmla="val 50000"/>
            </a:avLst>
          </a:prstGeom>
          <a:ln w="28575">
            <a:tailEnd type="arrow"/>
          </a:ln>
        </p:spPr>
        <p:style>
          <a:lnRef idx="1">
            <a:schemeClr val="dk1"/>
          </a:lnRef>
          <a:fillRef idx="0">
            <a:schemeClr val="dk1"/>
          </a:fillRef>
          <a:effectRef idx="0">
            <a:schemeClr val="dk1"/>
          </a:effectRef>
          <a:fontRef idx="minor">
            <a:schemeClr val="tx1"/>
          </a:fontRef>
        </p:style>
      </p:cxnSp>
      <p:sp>
        <p:nvSpPr>
          <p:cNvPr id="46" name="Étiquette 45"/>
          <p:cNvSpPr/>
          <p:nvPr/>
        </p:nvSpPr>
        <p:spPr>
          <a:xfrm>
            <a:off x="7135476" y="2831680"/>
            <a:ext cx="976793" cy="925702"/>
          </a:xfrm>
          <a:prstGeom prst="plaqu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Autres risques</a:t>
            </a:r>
            <a:endParaRPr lang="fr-FR" sz="1200" b="1" dirty="0"/>
          </a:p>
        </p:txBody>
      </p:sp>
      <p:cxnSp>
        <p:nvCxnSpPr>
          <p:cNvPr id="47" name="Connecteur en arc 46"/>
          <p:cNvCxnSpPr>
            <a:stCxn id="46" idx="2"/>
          </p:cNvCxnSpPr>
          <p:nvPr/>
        </p:nvCxnSpPr>
        <p:spPr>
          <a:xfrm rot="5400000">
            <a:off x="5450722" y="2732177"/>
            <a:ext cx="1147947" cy="3198357"/>
          </a:xfrm>
          <a:prstGeom prst="curvedConnector2">
            <a:avLst/>
          </a:prstGeom>
          <a:ln w="28575">
            <a:tailEnd type="arrow"/>
          </a:ln>
        </p:spPr>
        <p:style>
          <a:lnRef idx="1">
            <a:schemeClr val="dk1"/>
          </a:lnRef>
          <a:fillRef idx="0">
            <a:schemeClr val="dk1"/>
          </a:fillRef>
          <a:effectRef idx="0">
            <a:schemeClr val="dk1"/>
          </a:effectRef>
          <a:fontRef idx="minor">
            <a:schemeClr val="tx1"/>
          </a:fontRef>
        </p:style>
      </p:cxnSp>
      <p:sp>
        <p:nvSpPr>
          <p:cNvPr id="19" name="Rectangle 18"/>
          <p:cNvSpPr>
            <a:spLocks noChangeArrowheads="1"/>
          </p:cNvSpPr>
          <p:nvPr/>
        </p:nvSpPr>
        <p:spPr bwMode="auto">
          <a:xfrm>
            <a:off x="1475656" y="1392034"/>
            <a:ext cx="5659820" cy="523220"/>
          </a:xfrm>
          <a:prstGeom prst="rect">
            <a:avLst/>
          </a:prstGeom>
          <a:solidFill>
            <a:schemeClr val="bg1"/>
          </a:solidFill>
          <a:ln>
            <a:noFill/>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Figur</a:t>
            </a:r>
            <a:r>
              <a:rPr lang="fr-FR" altLang="fr-FR" sz="1400" b="1" dirty="0" smtClean="0">
                <a:solidFill>
                  <a:schemeClr val="tx1"/>
                </a:solidFill>
                <a:latin typeface="Arial" pitchFamily="34" charset="0"/>
                <a:ea typeface="Times New Roman" pitchFamily="18" charset="0"/>
                <a:cs typeface="Arial" pitchFamily="34" charset="0"/>
              </a:rPr>
              <a:t>e </a:t>
            </a:r>
            <a:r>
              <a:rPr kumimoji="0" lang="fr-FR" alt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 Le « panier de risques » et les différents types de risques qui le composent.</a:t>
            </a:r>
            <a:endParaRPr kumimoji="0" lang="fr-FR" altLang="fr-FR"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ZoneTexte 4"/>
          <p:cNvSpPr txBox="1"/>
          <p:nvPr/>
        </p:nvSpPr>
        <p:spPr>
          <a:xfrm>
            <a:off x="1691680" y="1052736"/>
            <a:ext cx="184731" cy="369332"/>
          </a:xfrm>
          <a:prstGeom prst="rect">
            <a:avLst/>
          </a:prstGeom>
          <a:noFill/>
        </p:spPr>
        <p:txBody>
          <a:bodyPr wrap="none" rtlCol="0">
            <a:spAutoFit/>
          </a:bodyPr>
          <a:lstStyle/>
          <a:p>
            <a:endParaRPr lang="fr-FR" dirty="0"/>
          </a:p>
        </p:txBody>
      </p:sp>
      <p:sp>
        <p:nvSpPr>
          <p:cNvPr id="6" name="Rectangle 5"/>
          <p:cNvSpPr/>
          <p:nvPr/>
        </p:nvSpPr>
        <p:spPr>
          <a:xfrm>
            <a:off x="1043608" y="690504"/>
            <a:ext cx="7848871" cy="553998"/>
          </a:xfrm>
          <a:prstGeom prst="rect">
            <a:avLst/>
          </a:prstGeom>
        </p:spPr>
        <p:txBody>
          <a:bodyPr wrap="square">
            <a:spAutoFit/>
          </a:bodyPr>
          <a:lstStyle/>
          <a:p>
            <a:r>
              <a:rPr lang="fr-FR" sz="1500" i="1" dirty="0"/>
              <a:t>La métaphore du « panier des risques » : composé sous contrainte de revenus, et avec une </a:t>
            </a:r>
            <a:r>
              <a:rPr lang="fr-FR" sz="1500" b="1" i="1" dirty="0"/>
              <a:t>rationalité limitée </a:t>
            </a:r>
            <a:r>
              <a:rPr lang="fr-FR" sz="1500" i="1" dirty="0"/>
              <a:t>(</a:t>
            </a:r>
            <a:r>
              <a:rPr lang="fr-FR" sz="1500" i="1" dirty="0" smtClean="0"/>
              <a:t>Herbert Simon</a:t>
            </a:r>
            <a:r>
              <a:rPr lang="fr-FR" sz="1500" i="1" dirty="0"/>
              <a:t>).  </a:t>
            </a:r>
          </a:p>
        </p:txBody>
      </p:sp>
    </p:spTree>
    <p:extLst>
      <p:ext uri="{BB962C8B-B14F-4D97-AF65-F5344CB8AC3E}">
        <p14:creationId xmlns:p14="http://schemas.microsoft.com/office/powerpoint/2010/main" val="150374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548680"/>
          </a:xfrm>
        </p:spPr>
        <p:txBody>
          <a:bodyPr>
            <a:normAutofit/>
          </a:bodyPr>
          <a:lstStyle/>
          <a:p>
            <a:r>
              <a:rPr lang="fr-FR" sz="2400" b="1" dirty="0" smtClean="0"/>
              <a:t>Arbitrer entre risques « classiques » et risques </a:t>
            </a:r>
            <a:r>
              <a:rPr lang="fr-FR" sz="2400" b="1" dirty="0" err="1" smtClean="0"/>
              <a:t>dystopiques</a:t>
            </a:r>
            <a:endParaRPr lang="fr-FR" sz="2400" b="1" dirty="0"/>
          </a:p>
        </p:txBody>
      </p:sp>
      <p:sp>
        <p:nvSpPr>
          <p:cNvPr id="5" name="ZoneTexte 4"/>
          <p:cNvSpPr txBox="1"/>
          <p:nvPr/>
        </p:nvSpPr>
        <p:spPr>
          <a:xfrm>
            <a:off x="5532310" y="1124744"/>
            <a:ext cx="3504185" cy="4278094"/>
          </a:xfrm>
          <a:prstGeom prst="rect">
            <a:avLst/>
          </a:prstGeom>
          <a:noFill/>
        </p:spPr>
        <p:txBody>
          <a:bodyPr wrap="square" rtlCol="0">
            <a:spAutoFit/>
          </a:bodyPr>
          <a:lstStyle/>
          <a:p>
            <a:r>
              <a:rPr lang="fr-FR" sz="1600" dirty="0" err="1" smtClean="0"/>
              <a:t>Isaiah</a:t>
            </a:r>
            <a:r>
              <a:rPr lang="fr-FR" sz="1600" dirty="0" smtClean="0"/>
              <a:t> Berlin: </a:t>
            </a:r>
            <a:r>
              <a:rPr lang="fr-FR" sz="1600" dirty="0"/>
              <a:t>la liberté absolue n’est pas accessible, </a:t>
            </a:r>
            <a:r>
              <a:rPr lang="fr-FR" sz="1600" dirty="0" smtClean="0"/>
              <a:t>la </a:t>
            </a:r>
            <a:r>
              <a:rPr lang="fr-FR" sz="1600" dirty="0"/>
              <a:t>réduction des risques </a:t>
            </a:r>
            <a:r>
              <a:rPr lang="fr-FR" sz="1600" dirty="0" smtClean="0"/>
              <a:t>génère presqu’automatiquement </a:t>
            </a:r>
            <a:r>
              <a:rPr lang="fr-FR" sz="1600" dirty="0"/>
              <a:t>un ou des risques </a:t>
            </a:r>
            <a:r>
              <a:rPr lang="fr-FR" sz="1600" dirty="0" err="1" smtClean="0"/>
              <a:t>dystopiques</a:t>
            </a:r>
            <a:r>
              <a:rPr lang="fr-FR" sz="1600" dirty="0" smtClean="0"/>
              <a:t>.</a:t>
            </a:r>
          </a:p>
          <a:p>
            <a:endParaRPr lang="fr-FR" sz="1600" dirty="0" smtClean="0"/>
          </a:p>
          <a:p>
            <a:r>
              <a:rPr lang="fr-FR" sz="1600" dirty="0" smtClean="0"/>
              <a:t>Dit autrement: sécurité et liberté ont tendance à </a:t>
            </a:r>
            <a:r>
              <a:rPr lang="fr-FR" sz="1600" dirty="0" smtClean="0"/>
              <a:t>s’opposer (</a:t>
            </a:r>
            <a:r>
              <a:rPr lang="fr-FR" sz="1400" i="1" dirty="0" err="1" smtClean="0"/>
              <a:t>riscophobes</a:t>
            </a:r>
            <a:r>
              <a:rPr lang="fr-FR" sz="1400" i="1" dirty="0" smtClean="0"/>
              <a:t> versus </a:t>
            </a:r>
            <a:r>
              <a:rPr lang="fr-FR" sz="1400" i="1" dirty="0" err="1" smtClean="0"/>
              <a:t>ricophiles</a:t>
            </a:r>
            <a:r>
              <a:rPr lang="fr-FR" sz="1600" dirty="0" smtClean="0"/>
              <a:t>)</a:t>
            </a:r>
            <a:endParaRPr lang="fr-FR" sz="1600" dirty="0" smtClean="0"/>
          </a:p>
          <a:p>
            <a:endParaRPr lang="fr-FR" sz="1600" b="1" dirty="0" smtClean="0"/>
          </a:p>
          <a:p>
            <a:r>
              <a:rPr lang="fr-FR" sz="1600" b="1" dirty="0" smtClean="0"/>
              <a:t>Vrai pour:</a:t>
            </a:r>
          </a:p>
          <a:p>
            <a:pPr marL="742950" lvl="1" indent="-285750">
              <a:buFont typeface="Wingdings" panose="05000000000000000000" pitchFamily="2" charset="2"/>
              <a:buChar char="§"/>
            </a:pPr>
            <a:r>
              <a:rPr lang="fr-FR" sz="1600" dirty="0" smtClean="0"/>
              <a:t>le risque routier;</a:t>
            </a:r>
          </a:p>
          <a:p>
            <a:pPr marL="742950" lvl="1" indent="-285750">
              <a:buFont typeface="Wingdings" panose="05000000000000000000" pitchFamily="2" charset="2"/>
              <a:buChar char="§"/>
            </a:pPr>
            <a:r>
              <a:rPr lang="fr-FR" sz="1600" dirty="0" smtClean="0"/>
              <a:t>le risque terroriste;</a:t>
            </a:r>
          </a:p>
          <a:p>
            <a:pPr marL="742950" lvl="1" indent="-285750">
              <a:buFont typeface="Wingdings" panose="05000000000000000000" pitchFamily="2" charset="2"/>
              <a:buChar char="§"/>
            </a:pPr>
            <a:r>
              <a:rPr lang="fr-FR" sz="1600" dirty="0"/>
              <a:t>l</a:t>
            </a:r>
            <a:r>
              <a:rPr lang="fr-FR" sz="1600" dirty="0" smtClean="0"/>
              <a:t>e risque lié à la consommation de drogues;</a:t>
            </a:r>
          </a:p>
          <a:p>
            <a:pPr marL="742950" lvl="1" indent="-285750">
              <a:buFont typeface="Wingdings" panose="05000000000000000000" pitchFamily="2" charset="2"/>
              <a:buChar char="§"/>
            </a:pPr>
            <a:r>
              <a:rPr lang="fr-FR" sz="1600" dirty="0" smtClean="0"/>
              <a:t>le risque </a:t>
            </a:r>
            <a:r>
              <a:rPr lang="fr-FR" sz="1600" dirty="0" smtClean="0"/>
              <a:t>engendré par les personnes en soins mentaux;</a:t>
            </a:r>
            <a:endParaRPr lang="fr-FR" sz="1600" dirty="0" smtClean="0"/>
          </a:p>
          <a:p>
            <a:pPr marL="742950" lvl="1" indent="-285750">
              <a:buFont typeface="Wingdings" panose="05000000000000000000" pitchFamily="2" charset="2"/>
              <a:buChar char="§"/>
            </a:pPr>
            <a:r>
              <a:rPr lang="fr-FR" sz="1600" dirty="0"/>
              <a:t>e</a:t>
            </a:r>
            <a:r>
              <a:rPr lang="fr-FR" sz="1600" dirty="0" smtClean="0"/>
              <a:t>tc</a:t>
            </a:r>
            <a:r>
              <a:rPr lang="fr-FR" sz="1600" dirty="0" smtClean="0"/>
              <a:t>.</a:t>
            </a:r>
            <a:endParaRPr lang="fr-FR" sz="1600" dirty="0"/>
          </a:p>
        </p:txBody>
      </p:sp>
      <p:pic>
        <p:nvPicPr>
          <p:cNvPr id="17411" name="Image 16" descr="ris%20dysto%20copie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877362"/>
            <a:ext cx="5352799" cy="517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flipH="1">
            <a:off x="4080632" y="3278608"/>
            <a:ext cx="1211447" cy="369332"/>
          </a:xfrm>
          <a:prstGeom prst="rect">
            <a:avLst/>
          </a:prstGeom>
          <a:solidFill>
            <a:schemeClr val="bg1"/>
          </a:solidFill>
        </p:spPr>
        <p:txBody>
          <a:bodyPr wrap="square" rtlCol="0">
            <a:spAutoFit/>
          </a:bodyPr>
          <a:lstStyle/>
          <a:p>
            <a:r>
              <a:rPr lang="fr-FR" sz="900" b="1" dirty="0" smtClean="0"/>
              <a:t>Probabilité du risque classique</a:t>
            </a:r>
            <a:endParaRPr lang="fr-FR" sz="900" b="1" dirty="0"/>
          </a:p>
        </p:txBody>
      </p:sp>
      <p:sp>
        <p:nvSpPr>
          <p:cNvPr id="6" name="ZoneTexte 5"/>
          <p:cNvSpPr txBox="1"/>
          <p:nvPr/>
        </p:nvSpPr>
        <p:spPr>
          <a:xfrm flipH="1">
            <a:off x="251519" y="2852936"/>
            <a:ext cx="1565055" cy="369332"/>
          </a:xfrm>
          <a:prstGeom prst="rect">
            <a:avLst/>
          </a:prstGeom>
          <a:solidFill>
            <a:schemeClr val="bg1"/>
          </a:solidFill>
        </p:spPr>
        <p:txBody>
          <a:bodyPr wrap="square" rtlCol="0">
            <a:spAutoFit/>
          </a:bodyPr>
          <a:lstStyle/>
          <a:p>
            <a:r>
              <a:rPr lang="fr-FR" sz="900" b="1" dirty="0" smtClean="0"/>
              <a:t>Probabilité du risque </a:t>
            </a:r>
            <a:r>
              <a:rPr lang="fr-FR" sz="900" b="1" dirty="0" err="1" smtClean="0"/>
              <a:t>dystopique</a:t>
            </a:r>
            <a:endParaRPr lang="fr-FR" sz="900" b="1" dirty="0"/>
          </a:p>
        </p:txBody>
      </p:sp>
    </p:spTree>
    <p:extLst>
      <p:ext uri="{BB962C8B-B14F-4D97-AF65-F5344CB8AC3E}">
        <p14:creationId xmlns:p14="http://schemas.microsoft.com/office/powerpoint/2010/main" val="4126046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54216"/>
            <a:ext cx="8229600" cy="1143000"/>
          </a:xfrm>
        </p:spPr>
        <p:txBody>
          <a:bodyPr>
            <a:normAutofit fontScale="90000"/>
          </a:bodyPr>
          <a:lstStyle/>
          <a:p>
            <a:r>
              <a:rPr lang="fr-FR" sz="2400" b="1" dirty="0"/>
              <a:t>Lutte contre les risques et domination sociale : le danger d’une vision </a:t>
            </a:r>
            <a:r>
              <a:rPr lang="fr-FR" sz="2400" b="1" dirty="0" err="1" smtClean="0"/>
              <a:t>sociocentrique</a:t>
            </a:r>
            <a:r>
              <a:rPr lang="fr-FR" sz="2400" b="1" dirty="0"/>
              <a:t>.</a:t>
            </a:r>
            <a:r>
              <a:rPr lang="fr-FR" sz="2400" dirty="0"/>
              <a:t/>
            </a:r>
            <a:br>
              <a:rPr lang="fr-FR" sz="2400" dirty="0"/>
            </a:br>
            <a:endParaRPr lang="fr-FR" sz="2400" b="1" dirty="0"/>
          </a:p>
        </p:txBody>
      </p:sp>
      <p:sp>
        <p:nvSpPr>
          <p:cNvPr id="4" name="ZoneTexte 3"/>
          <p:cNvSpPr txBox="1"/>
          <p:nvPr/>
        </p:nvSpPr>
        <p:spPr>
          <a:xfrm>
            <a:off x="3995936" y="1340768"/>
            <a:ext cx="184731" cy="369332"/>
          </a:xfrm>
          <a:prstGeom prst="rect">
            <a:avLst/>
          </a:prstGeom>
          <a:noFill/>
        </p:spPr>
        <p:txBody>
          <a:bodyPr wrap="none" rtlCol="0">
            <a:spAutoFit/>
          </a:bodyPr>
          <a:lstStyle/>
          <a:p>
            <a:endParaRPr lang="fr-FR"/>
          </a:p>
        </p:txBody>
      </p:sp>
      <p:sp>
        <p:nvSpPr>
          <p:cNvPr id="6" name="ZoneTexte 5"/>
          <p:cNvSpPr txBox="1"/>
          <p:nvPr/>
        </p:nvSpPr>
        <p:spPr>
          <a:xfrm>
            <a:off x="464425" y="908883"/>
            <a:ext cx="8379854" cy="3016210"/>
          </a:xfrm>
          <a:prstGeom prst="rect">
            <a:avLst/>
          </a:prstGeom>
          <a:noFill/>
        </p:spPr>
        <p:txBody>
          <a:bodyPr wrap="square" rtlCol="0">
            <a:spAutoFit/>
          </a:bodyPr>
          <a:lstStyle/>
          <a:p>
            <a:pPr algn="just"/>
            <a:r>
              <a:rPr lang="fr-FR" dirty="0" smtClean="0"/>
              <a:t>Les </a:t>
            </a:r>
            <a:r>
              <a:rPr lang="fr-FR" dirty="0"/>
              <a:t>groupes </a:t>
            </a:r>
            <a:r>
              <a:rPr lang="fr-FR" dirty="0" smtClean="0"/>
              <a:t>sociaux peuvent défendre des </a:t>
            </a:r>
            <a:r>
              <a:rPr lang="fr-FR" dirty="0"/>
              <a:t>positions </a:t>
            </a:r>
            <a:r>
              <a:rPr lang="fr-FR" dirty="0" smtClean="0"/>
              <a:t>différentes en matière de </a:t>
            </a:r>
            <a:r>
              <a:rPr lang="fr-FR" dirty="0" smtClean="0"/>
              <a:t>risques, mais:</a:t>
            </a:r>
          </a:p>
          <a:p>
            <a:pPr algn="just"/>
            <a:r>
              <a:rPr lang="fr-FR" dirty="0" smtClean="0"/>
              <a:t>.</a:t>
            </a:r>
            <a:endParaRPr lang="fr-FR" dirty="0" smtClean="0"/>
          </a:p>
          <a:p>
            <a:pPr marL="285750" indent="-285750" algn="just">
              <a:buFont typeface="Wingdings" panose="05000000000000000000" pitchFamily="2" charset="2"/>
              <a:buChar char="§"/>
            </a:pPr>
            <a:r>
              <a:rPr lang="fr-FR" sz="1700" dirty="0" smtClean="0"/>
              <a:t>Certains groupes bénéficient d’un meilleur accès </a:t>
            </a:r>
            <a:r>
              <a:rPr lang="fr-FR" sz="1700" dirty="0"/>
              <a:t>aux principaux leviers de commande politiques et de meilleurs relais dans les </a:t>
            </a:r>
            <a:r>
              <a:rPr lang="fr-FR" sz="1700" dirty="0" smtClean="0"/>
              <a:t>médias</a:t>
            </a:r>
            <a:r>
              <a:rPr lang="fr-FR" sz="1700" dirty="0" smtClean="0"/>
              <a:t>.</a:t>
            </a:r>
          </a:p>
          <a:p>
            <a:pPr marL="285750" indent="-285750" algn="just">
              <a:buFont typeface="Wingdings" panose="05000000000000000000" pitchFamily="2" charset="2"/>
              <a:buChar char="§"/>
            </a:pPr>
            <a:endParaRPr lang="fr-FR" sz="1700" dirty="0" smtClean="0"/>
          </a:p>
          <a:p>
            <a:pPr marL="285750" indent="-285750" algn="just">
              <a:buFont typeface="Wingdings" panose="05000000000000000000" pitchFamily="2" charset="2"/>
              <a:buChar char="§"/>
            </a:pPr>
            <a:r>
              <a:rPr lang="fr-FR" sz="1700" dirty="0" smtClean="0"/>
              <a:t>C’est le cas des </a:t>
            </a:r>
            <a:r>
              <a:rPr lang="fr-FR" sz="1700" dirty="0"/>
              <a:t>cadres et professions intellectuelles </a:t>
            </a:r>
            <a:r>
              <a:rPr lang="fr-FR" sz="1700" dirty="0" smtClean="0"/>
              <a:t>supérieures: manient </a:t>
            </a:r>
            <a:r>
              <a:rPr lang="fr-FR" sz="1700" dirty="0"/>
              <a:t>mieux le langage </a:t>
            </a:r>
            <a:r>
              <a:rPr lang="fr-FR" sz="1700" dirty="0" smtClean="0"/>
              <a:t>et </a:t>
            </a:r>
            <a:r>
              <a:rPr lang="fr-FR" sz="1700" dirty="0" smtClean="0"/>
              <a:t>culturellement </a:t>
            </a:r>
            <a:r>
              <a:rPr lang="fr-FR" sz="1700" dirty="0"/>
              <a:t>et professionnellement plus proches de la classe politique et de la haute </a:t>
            </a:r>
            <a:r>
              <a:rPr lang="fr-FR" sz="1700" dirty="0" smtClean="0"/>
              <a:t>administration</a:t>
            </a:r>
          </a:p>
          <a:p>
            <a:pPr marL="285750" indent="-285750" algn="just">
              <a:buFont typeface="Wingdings" panose="05000000000000000000" pitchFamily="2" charset="2"/>
              <a:buChar char="§"/>
            </a:pPr>
            <a:endParaRPr lang="fr-FR" sz="1700" dirty="0" smtClean="0"/>
          </a:p>
          <a:p>
            <a:pPr marL="285750" indent="-285750" algn="just">
              <a:buFont typeface="Wingdings" panose="05000000000000000000" pitchFamily="2" charset="2"/>
              <a:buChar char="§"/>
            </a:pPr>
            <a:r>
              <a:rPr lang="fr-FR" sz="1700" dirty="0" smtClean="0"/>
              <a:t>Ils </a:t>
            </a:r>
            <a:r>
              <a:rPr lang="fr-FR" sz="1700" dirty="0"/>
              <a:t>sont plus à même </a:t>
            </a:r>
            <a:r>
              <a:rPr lang="fr-FR" sz="1700" dirty="0" smtClean="0"/>
              <a:t>d’imposer </a:t>
            </a:r>
            <a:r>
              <a:rPr lang="fr-FR" sz="1700" dirty="0"/>
              <a:t>leurs vues sur ce qui constitue un danger, un dommage. </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972474"/>
            <a:ext cx="4598859" cy="2454523"/>
          </a:xfrm>
          <a:prstGeom prst="rect">
            <a:avLst/>
          </a:prstGeom>
        </p:spPr>
      </p:pic>
      <p:sp>
        <p:nvSpPr>
          <p:cNvPr id="9" name="ZoneTexte 8"/>
          <p:cNvSpPr txBox="1"/>
          <p:nvPr/>
        </p:nvSpPr>
        <p:spPr>
          <a:xfrm>
            <a:off x="1884221" y="6449767"/>
            <a:ext cx="1623714" cy="307777"/>
          </a:xfrm>
          <a:prstGeom prst="rect">
            <a:avLst/>
          </a:prstGeom>
          <a:noFill/>
        </p:spPr>
        <p:txBody>
          <a:bodyPr wrap="none" rtlCol="0">
            <a:spAutoFit/>
          </a:bodyPr>
          <a:lstStyle/>
          <a:p>
            <a:r>
              <a:rPr lang="fr-FR" sz="1400" dirty="0" smtClean="0"/>
              <a:t>www.lequotidien.lu</a:t>
            </a:r>
            <a:endParaRPr lang="fr-FR" sz="1400" dirty="0"/>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1176" y="3925093"/>
            <a:ext cx="3847976" cy="2549284"/>
          </a:xfrm>
          <a:prstGeom prst="rect">
            <a:avLst/>
          </a:prstGeom>
        </p:spPr>
      </p:pic>
      <p:sp>
        <p:nvSpPr>
          <p:cNvPr id="11" name="ZoneTexte 10"/>
          <p:cNvSpPr txBox="1"/>
          <p:nvPr/>
        </p:nvSpPr>
        <p:spPr>
          <a:xfrm flipH="1">
            <a:off x="6123944" y="6449767"/>
            <a:ext cx="3020056" cy="307777"/>
          </a:xfrm>
          <a:prstGeom prst="rect">
            <a:avLst/>
          </a:prstGeom>
          <a:noFill/>
        </p:spPr>
        <p:txBody>
          <a:bodyPr wrap="square" rtlCol="0">
            <a:spAutoFit/>
          </a:bodyPr>
          <a:lstStyle/>
          <a:p>
            <a:r>
              <a:rPr lang="fr-FR" sz="1400" dirty="0" smtClean="0"/>
              <a:t>www.lexpress.fr</a:t>
            </a:r>
            <a:endParaRPr lang="fr-FR" sz="1400" dirty="0"/>
          </a:p>
        </p:txBody>
      </p:sp>
    </p:spTree>
    <p:extLst>
      <p:ext uri="{BB962C8B-B14F-4D97-AF65-F5344CB8AC3E}">
        <p14:creationId xmlns:p14="http://schemas.microsoft.com/office/powerpoint/2010/main" val="368392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4968" y="-274895"/>
            <a:ext cx="8229600" cy="1114867"/>
          </a:xfrm>
        </p:spPr>
        <p:txBody>
          <a:bodyPr>
            <a:normAutofit/>
          </a:bodyPr>
          <a:lstStyle/>
          <a:p>
            <a:r>
              <a:rPr lang="fr-FR" sz="2400" b="1" dirty="0" smtClean="0"/>
              <a:t>Santé, risques </a:t>
            </a:r>
            <a:r>
              <a:rPr lang="fr-FR" sz="2400" b="1" dirty="0"/>
              <a:t>et culpabilité. </a:t>
            </a:r>
          </a:p>
        </p:txBody>
      </p:sp>
      <p:sp>
        <p:nvSpPr>
          <p:cNvPr id="4" name="ZoneTexte 3"/>
          <p:cNvSpPr txBox="1"/>
          <p:nvPr/>
        </p:nvSpPr>
        <p:spPr>
          <a:xfrm>
            <a:off x="3995936" y="1340768"/>
            <a:ext cx="184731" cy="369332"/>
          </a:xfrm>
          <a:prstGeom prst="rect">
            <a:avLst/>
          </a:prstGeom>
          <a:noFill/>
        </p:spPr>
        <p:txBody>
          <a:bodyPr wrap="none" rtlCol="0">
            <a:spAutoFit/>
          </a:bodyPr>
          <a:lstStyle/>
          <a:p>
            <a:endParaRPr lang="fr-FR"/>
          </a:p>
        </p:txBody>
      </p:sp>
      <p:sp>
        <p:nvSpPr>
          <p:cNvPr id="3" name="ZoneTexte 2"/>
          <p:cNvSpPr txBox="1"/>
          <p:nvPr/>
        </p:nvSpPr>
        <p:spPr>
          <a:xfrm>
            <a:off x="324968" y="474785"/>
            <a:ext cx="8495504" cy="3277820"/>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Peretti-</a:t>
            </a:r>
            <a:r>
              <a:rPr lang="fr-FR" sz="1600" dirty="0" err="1" smtClean="0"/>
              <a:t>Watel</a:t>
            </a:r>
            <a:r>
              <a:rPr lang="fr-FR" sz="1600" dirty="0" smtClean="0"/>
              <a:t> </a:t>
            </a:r>
            <a:r>
              <a:rPr lang="fr-FR" sz="1600" dirty="0"/>
              <a:t>et </a:t>
            </a:r>
            <a:r>
              <a:rPr lang="fr-FR" sz="1600" dirty="0" err="1"/>
              <a:t>Moatti</a:t>
            </a:r>
            <a:r>
              <a:rPr lang="fr-FR" sz="1600" dirty="0"/>
              <a:t> (</a:t>
            </a:r>
            <a:r>
              <a:rPr lang="fr-FR" sz="1600" dirty="0" smtClean="0"/>
              <a:t>2009): il y a </a:t>
            </a:r>
            <a:r>
              <a:rPr lang="fr-FR" sz="1600" b="1" dirty="0" smtClean="0"/>
              <a:t>conditionnement</a:t>
            </a:r>
            <a:r>
              <a:rPr lang="fr-FR" sz="1600" dirty="0" smtClean="0"/>
              <a:t> </a:t>
            </a:r>
            <a:r>
              <a:rPr lang="fr-FR" sz="1600" b="1" dirty="0"/>
              <a:t>social</a:t>
            </a:r>
            <a:r>
              <a:rPr lang="fr-FR" sz="1600" dirty="0"/>
              <a:t> et </a:t>
            </a:r>
            <a:r>
              <a:rPr lang="fr-FR" sz="1600" b="1" dirty="0" smtClean="0"/>
              <a:t>autocontrainte </a:t>
            </a:r>
            <a:r>
              <a:rPr lang="fr-FR" sz="1600" dirty="0" smtClean="0"/>
              <a:t>en matière de comportements affectant la santé</a:t>
            </a:r>
            <a:r>
              <a:rPr lang="fr-FR" sz="1600" dirty="0" smtClean="0"/>
              <a:t>.</a:t>
            </a:r>
          </a:p>
          <a:p>
            <a:pPr marL="285750" indent="-285750" algn="just">
              <a:buFont typeface="Wingdings" panose="05000000000000000000" pitchFamily="2" charset="2"/>
              <a:buChar char="§"/>
            </a:pPr>
            <a:endParaRPr lang="fr-FR" sz="1600" dirty="0" smtClean="0"/>
          </a:p>
          <a:p>
            <a:pPr marL="285750" indent="-285750" algn="just">
              <a:buFont typeface="Wingdings" panose="05000000000000000000" pitchFamily="2" charset="2"/>
              <a:buChar char="§"/>
            </a:pPr>
            <a:r>
              <a:rPr lang="fr-FR" sz="1600" dirty="0" smtClean="0"/>
              <a:t>Le corps médical, les autorités sanitaires supposent souvent l’existence d’un </a:t>
            </a:r>
            <a:r>
              <a:rPr lang="fr-FR" sz="1600" b="1" i="1" dirty="0" smtClean="0"/>
              <a:t>homo </a:t>
            </a:r>
            <a:r>
              <a:rPr lang="fr-FR" sz="1600" b="1" i="1" dirty="0" err="1" smtClean="0"/>
              <a:t>medicus</a:t>
            </a:r>
            <a:r>
              <a:rPr lang="fr-FR" sz="1600" dirty="0" smtClean="0"/>
              <a:t>, aussi </a:t>
            </a:r>
            <a:r>
              <a:rPr lang="fr-FR" sz="1600" b="1" dirty="0"/>
              <a:t>rationnel </a:t>
            </a:r>
            <a:r>
              <a:rPr lang="fr-FR" sz="1600" dirty="0"/>
              <a:t>et </a:t>
            </a:r>
            <a:r>
              <a:rPr lang="fr-FR" sz="1600" b="1" dirty="0"/>
              <a:t>calculateur</a:t>
            </a:r>
            <a:r>
              <a:rPr lang="fr-FR" sz="1600" dirty="0"/>
              <a:t> que l’</a:t>
            </a:r>
            <a:r>
              <a:rPr lang="fr-FR" sz="1600" i="1" dirty="0"/>
              <a:t>homo </a:t>
            </a:r>
            <a:r>
              <a:rPr lang="fr-FR" sz="1600" i="1" dirty="0" err="1" smtClean="0"/>
              <a:t>economicus</a:t>
            </a:r>
            <a:r>
              <a:rPr lang="fr-FR" sz="1600" i="1" dirty="0" smtClean="0"/>
              <a:t> </a:t>
            </a:r>
            <a:r>
              <a:rPr lang="fr-FR" sz="1600" dirty="0" smtClean="0"/>
              <a:t>:  </a:t>
            </a:r>
            <a:r>
              <a:rPr lang="fr-FR" sz="1600" dirty="0"/>
              <a:t>comportement et </a:t>
            </a:r>
            <a:r>
              <a:rPr lang="fr-FR" sz="1600" dirty="0" smtClean="0"/>
              <a:t>choix </a:t>
            </a:r>
            <a:r>
              <a:rPr lang="fr-FR" sz="1600" dirty="0" smtClean="0"/>
              <a:t>pour l’«</a:t>
            </a:r>
            <a:r>
              <a:rPr lang="fr-FR" sz="1600" dirty="0"/>
              <a:t> </a:t>
            </a:r>
            <a:r>
              <a:rPr lang="fr-FR" sz="1600" dirty="0" err="1"/>
              <a:t>optmisation</a:t>
            </a:r>
            <a:r>
              <a:rPr lang="fr-FR" sz="1600" dirty="0"/>
              <a:t> </a:t>
            </a:r>
            <a:r>
              <a:rPr lang="fr-FR" sz="1600" dirty="0" smtClean="0"/>
              <a:t>» de sa santé </a:t>
            </a:r>
            <a:r>
              <a:rPr lang="fr-FR" sz="1600" dirty="0" smtClean="0"/>
              <a:t>(espérance </a:t>
            </a:r>
            <a:r>
              <a:rPr lang="fr-FR" sz="1600" dirty="0"/>
              <a:t>de vie </a:t>
            </a:r>
            <a:r>
              <a:rPr lang="fr-FR" sz="1600" dirty="0" smtClean="0"/>
              <a:t>max., vie </a:t>
            </a:r>
            <a:r>
              <a:rPr lang="fr-FR" sz="1600" dirty="0"/>
              <a:t>sans </a:t>
            </a:r>
            <a:r>
              <a:rPr lang="fr-FR" sz="1600" dirty="0" smtClean="0"/>
              <a:t>maladie…).</a:t>
            </a:r>
          </a:p>
          <a:p>
            <a:pPr marL="285750" indent="-285750" algn="just">
              <a:buFont typeface="Wingdings" panose="05000000000000000000" pitchFamily="2" charset="2"/>
              <a:buChar char="§"/>
            </a:pPr>
            <a:endParaRPr lang="fr-FR" sz="1600" dirty="0" smtClean="0"/>
          </a:p>
          <a:p>
            <a:pPr marL="285750" indent="-285750" algn="just">
              <a:buFont typeface="Wingdings" panose="05000000000000000000" pitchFamily="2" charset="2"/>
              <a:buChar char="§"/>
            </a:pPr>
            <a:r>
              <a:rPr lang="fr-FR" sz="1600" dirty="0" smtClean="0"/>
              <a:t>Donc les </a:t>
            </a:r>
            <a:r>
              <a:rPr lang="fr-FR" sz="1600" dirty="0" smtClean="0"/>
              <a:t>gros fumeurs, gros mangeurs, etc. </a:t>
            </a:r>
            <a:r>
              <a:rPr lang="fr-FR" sz="1600" dirty="0" smtClean="0"/>
              <a:t>sont </a:t>
            </a:r>
            <a:r>
              <a:rPr lang="fr-FR" sz="1600" dirty="0" smtClean="0"/>
              <a:t>irrationnels</a:t>
            </a:r>
            <a:r>
              <a:rPr lang="fr-FR" sz="1600" dirty="0" smtClean="0"/>
              <a:t>, incapables de s’auto-contraindre  (opprobre, stigmatisation</a:t>
            </a:r>
            <a:r>
              <a:rPr lang="fr-FR" sz="1600" dirty="0" smtClean="0"/>
              <a:t>…)</a:t>
            </a:r>
          </a:p>
          <a:p>
            <a:pPr marL="285750" indent="-285750" algn="just">
              <a:buFont typeface="Wingdings" panose="05000000000000000000" pitchFamily="2" charset="2"/>
              <a:buChar char="§"/>
            </a:pPr>
            <a:endParaRPr lang="fr-FR" sz="1600" dirty="0" smtClean="0"/>
          </a:p>
          <a:p>
            <a:pPr marL="285750" indent="-285750" algn="just">
              <a:buFont typeface="Wingdings" panose="05000000000000000000" pitchFamily="2" charset="2"/>
              <a:buChar char="§"/>
            </a:pPr>
            <a:r>
              <a:rPr lang="fr-FR" sz="1600" dirty="0" smtClean="0"/>
              <a:t>Proportionnellement </a:t>
            </a:r>
            <a:r>
              <a:rPr lang="fr-FR" sz="1600" dirty="0" smtClean="0"/>
              <a:t>plus </a:t>
            </a:r>
            <a:r>
              <a:rPr lang="fr-FR" sz="1600" dirty="0" smtClean="0"/>
              <a:t>de stigmatisés dans </a:t>
            </a:r>
            <a:r>
              <a:rPr lang="fr-FR" sz="1600" dirty="0" smtClean="0"/>
              <a:t>les classes populaires (la promotion sur le Nutella chez </a:t>
            </a:r>
            <a:r>
              <a:rPr lang="fr-FR" sz="1600" i="1" dirty="0" smtClean="0"/>
              <a:t>Intermarché</a:t>
            </a:r>
            <a:r>
              <a:rPr lang="fr-FR" sz="1600" dirty="0" smtClean="0"/>
              <a:t> – janv.2018) </a:t>
            </a:r>
            <a:endParaRPr lang="fr-FR" sz="1600" dirty="0"/>
          </a:p>
          <a:p>
            <a:endParaRPr lang="fr-FR" sz="1500"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7081" y="3607909"/>
            <a:ext cx="4966974" cy="2942313"/>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00" y="3501623"/>
            <a:ext cx="2557849" cy="3048599"/>
          </a:xfrm>
          <a:prstGeom prst="rect">
            <a:avLst/>
          </a:prstGeom>
        </p:spPr>
      </p:pic>
      <p:sp>
        <p:nvSpPr>
          <p:cNvPr id="7" name="ZoneTexte 6"/>
          <p:cNvSpPr txBox="1"/>
          <p:nvPr/>
        </p:nvSpPr>
        <p:spPr>
          <a:xfrm>
            <a:off x="5148064" y="6550222"/>
            <a:ext cx="2039341" cy="307777"/>
          </a:xfrm>
          <a:prstGeom prst="rect">
            <a:avLst/>
          </a:prstGeom>
          <a:noFill/>
        </p:spPr>
        <p:txBody>
          <a:bodyPr wrap="none" rtlCol="0">
            <a:spAutoFit/>
          </a:bodyPr>
          <a:lstStyle/>
          <a:p>
            <a:r>
              <a:rPr lang="fr-FR" sz="1400" dirty="0"/>
              <a:t>c</a:t>
            </a:r>
            <a:r>
              <a:rPr lang="fr-FR" sz="1400" dirty="0" smtClean="0"/>
              <a:t>dn.images.express.co.uk</a:t>
            </a:r>
            <a:endParaRPr lang="fr-FR" sz="1400" dirty="0"/>
          </a:p>
        </p:txBody>
      </p:sp>
      <p:sp>
        <p:nvSpPr>
          <p:cNvPr id="8" name="ZoneTexte 7"/>
          <p:cNvSpPr txBox="1"/>
          <p:nvPr/>
        </p:nvSpPr>
        <p:spPr>
          <a:xfrm>
            <a:off x="1403648" y="6550223"/>
            <a:ext cx="1460977" cy="307777"/>
          </a:xfrm>
          <a:prstGeom prst="rect">
            <a:avLst/>
          </a:prstGeom>
          <a:noFill/>
        </p:spPr>
        <p:txBody>
          <a:bodyPr wrap="none" rtlCol="0">
            <a:spAutoFit/>
          </a:bodyPr>
          <a:lstStyle/>
          <a:p>
            <a:r>
              <a:rPr lang="fr-FR" sz="1400" dirty="0" smtClean="0"/>
              <a:t>www.miladus.org</a:t>
            </a:r>
            <a:endParaRPr lang="fr-FR" sz="1400" dirty="0"/>
          </a:p>
        </p:txBody>
      </p:sp>
    </p:spTree>
    <p:extLst>
      <p:ext uri="{BB962C8B-B14F-4D97-AF65-F5344CB8AC3E}">
        <p14:creationId xmlns:p14="http://schemas.microsoft.com/office/powerpoint/2010/main" val="2410365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56176" y="6356350"/>
            <a:ext cx="3059832" cy="346050"/>
          </a:xfrm>
        </p:spPr>
        <p:txBody>
          <a:bodyPr>
            <a:normAutofit/>
          </a:bodyPr>
          <a:lstStyle/>
          <a:p>
            <a:pPr algn="l"/>
            <a:r>
              <a:rPr lang="en-US" sz="1400" dirty="0" smtClean="0">
                <a:latin typeface="+mn-lt"/>
              </a:rPr>
              <a:t>www.hebdoweb.com</a:t>
            </a:r>
            <a:endParaRPr lang="en-US" sz="1400" dirty="0">
              <a:latin typeface="+mn-lt"/>
            </a:endParaRPr>
          </a:p>
        </p:txBody>
      </p:sp>
      <p:sp>
        <p:nvSpPr>
          <p:cNvPr id="3" name="Espace réservé du contenu 2"/>
          <p:cNvSpPr>
            <a:spLocks noGrp="1"/>
          </p:cNvSpPr>
          <p:nvPr>
            <p:ph idx="1"/>
          </p:nvPr>
        </p:nvSpPr>
        <p:spPr>
          <a:xfrm>
            <a:off x="407004" y="915260"/>
            <a:ext cx="8627490" cy="2947692"/>
          </a:xfrm>
        </p:spPr>
        <p:txBody>
          <a:bodyPr>
            <a:noAutofit/>
          </a:bodyPr>
          <a:lstStyle/>
          <a:p>
            <a:pPr algn="just">
              <a:buFont typeface="Wingdings" panose="05000000000000000000" pitchFamily="2" charset="2"/>
              <a:buChar char="§"/>
            </a:pPr>
            <a:r>
              <a:rPr lang="fr-FR" sz="1600" dirty="0" smtClean="0"/>
              <a:t>Comportements </a:t>
            </a:r>
            <a:r>
              <a:rPr lang="fr-FR" sz="1600" dirty="0" smtClean="0"/>
              <a:t>dangereux pour la santé </a:t>
            </a:r>
            <a:r>
              <a:rPr lang="fr-FR" sz="1600" u="sng" dirty="0" smtClean="0">
                <a:solidFill>
                  <a:srgbClr val="FF0000"/>
                </a:solidFill>
              </a:rPr>
              <a:t>mais</a:t>
            </a:r>
            <a:r>
              <a:rPr lang="fr-FR" sz="1600" dirty="0" smtClean="0"/>
              <a:t> </a:t>
            </a:r>
            <a:r>
              <a:rPr lang="fr-FR" sz="1600" b="1" dirty="0" smtClean="0"/>
              <a:t>bénéfices </a:t>
            </a:r>
            <a:r>
              <a:rPr lang="fr-FR" sz="1600" dirty="0" smtClean="0"/>
              <a:t>(récréatifs</a:t>
            </a:r>
            <a:r>
              <a:rPr lang="fr-FR" sz="1600" dirty="0" smtClean="0"/>
              <a:t>, </a:t>
            </a:r>
            <a:r>
              <a:rPr lang="fr-FR" sz="1600" dirty="0" err="1" smtClean="0"/>
              <a:t>déstressants</a:t>
            </a:r>
            <a:r>
              <a:rPr lang="fr-FR" sz="1600" dirty="0" smtClean="0"/>
              <a:t>, </a:t>
            </a:r>
            <a:r>
              <a:rPr lang="fr-FR" sz="1600" dirty="0" smtClean="0"/>
              <a:t>hédonistes…): l’alcool</a:t>
            </a:r>
            <a:r>
              <a:rPr lang="fr-FR" sz="1600" dirty="0" smtClean="0"/>
              <a:t>, le cannabis, les nourritures riches, les rapports sexuels sans préservatif, etc. </a:t>
            </a:r>
          </a:p>
          <a:p>
            <a:pPr algn="just">
              <a:buFont typeface="Wingdings" panose="05000000000000000000" pitchFamily="2" charset="2"/>
              <a:buChar char="§"/>
            </a:pPr>
            <a:r>
              <a:rPr lang="fr-FR" sz="1600" dirty="0" smtClean="0"/>
              <a:t>La résistance à leur abandon est normale, l’individu n’est pas irrationnel. Plaisirs </a:t>
            </a:r>
            <a:r>
              <a:rPr lang="fr-FR" sz="1600" dirty="0"/>
              <a:t>et risques sont intimement liés, et l’individu uniquement centré sur la préservation de sa santé n’existe pas : l’</a:t>
            </a:r>
            <a:r>
              <a:rPr lang="fr-FR" sz="1600" b="1" i="1" dirty="0"/>
              <a:t>homo </a:t>
            </a:r>
            <a:r>
              <a:rPr lang="fr-FR" sz="1600" b="1" i="1" dirty="0" err="1"/>
              <a:t>medicus</a:t>
            </a:r>
            <a:r>
              <a:rPr lang="fr-FR" sz="1600" b="1" i="1" dirty="0"/>
              <a:t> </a:t>
            </a:r>
            <a:r>
              <a:rPr lang="fr-FR" sz="1600" dirty="0"/>
              <a:t>se double toujours </a:t>
            </a:r>
            <a:r>
              <a:rPr lang="fr-FR" sz="1600" dirty="0" smtClean="0"/>
              <a:t>d’un </a:t>
            </a:r>
            <a:r>
              <a:rPr lang="fr-FR" sz="1600" b="1" i="1" dirty="0"/>
              <a:t>homo </a:t>
            </a:r>
            <a:r>
              <a:rPr lang="fr-FR" sz="1600" b="1" i="1" dirty="0" err="1"/>
              <a:t>hedonicus</a:t>
            </a:r>
            <a:r>
              <a:rPr lang="fr-FR" sz="1600" i="1" dirty="0"/>
              <a:t>. </a:t>
            </a:r>
            <a:r>
              <a:rPr lang="fr-FR" sz="1600" dirty="0" smtClean="0"/>
              <a:t> </a:t>
            </a:r>
          </a:p>
          <a:p>
            <a:pPr algn="just">
              <a:buFont typeface="Wingdings" panose="05000000000000000000" pitchFamily="2" charset="2"/>
              <a:buChar char="§"/>
            </a:pPr>
            <a:r>
              <a:rPr lang="fr-FR" sz="1600" dirty="0"/>
              <a:t>S</a:t>
            </a:r>
            <a:r>
              <a:rPr lang="fr-FR" sz="1600" dirty="0" smtClean="0"/>
              <a:t>tigmatiser </a:t>
            </a:r>
            <a:r>
              <a:rPr lang="fr-FR" sz="1600" dirty="0"/>
              <a:t>les comportements n’optimisant pas la santé </a:t>
            </a:r>
            <a:r>
              <a:rPr lang="fr-FR" sz="1600" dirty="0" smtClean="0"/>
              <a:t>n’est </a:t>
            </a:r>
            <a:r>
              <a:rPr lang="fr-FR" sz="1600" dirty="0"/>
              <a:t>socialement pas </a:t>
            </a:r>
            <a:r>
              <a:rPr lang="fr-FR" sz="1600" dirty="0" smtClean="0"/>
              <a:t>neutre: </a:t>
            </a:r>
            <a:r>
              <a:rPr lang="fr-FR" sz="1600" dirty="0"/>
              <a:t>vise </a:t>
            </a:r>
            <a:r>
              <a:rPr lang="fr-FR" sz="1600" dirty="0" smtClean="0"/>
              <a:t> </a:t>
            </a:r>
            <a:r>
              <a:rPr lang="fr-FR" sz="1600" dirty="0"/>
              <a:t>surtout les </a:t>
            </a:r>
            <a:r>
              <a:rPr lang="fr-FR" sz="1600" b="1" dirty="0"/>
              <a:t>classes </a:t>
            </a:r>
            <a:r>
              <a:rPr lang="fr-FR" sz="1600" b="1" dirty="0" smtClean="0"/>
              <a:t>populaires </a:t>
            </a:r>
            <a:r>
              <a:rPr lang="fr-FR" sz="1600" dirty="0" smtClean="0"/>
              <a:t>(nourriture moins saine, plus </a:t>
            </a:r>
            <a:r>
              <a:rPr lang="fr-FR" sz="1600" dirty="0"/>
              <a:t>fort taux </a:t>
            </a:r>
            <a:r>
              <a:rPr lang="fr-FR" sz="1600" dirty="0" smtClean="0"/>
              <a:t>d’obésité…).</a:t>
            </a:r>
          </a:p>
          <a:p>
            <a:pPr algn="just">
              <a:buFont typeface="Wingdings" panose="05000000000000000000" pitchFamily="2" charset="2"/>
              <a:buChar char="§"/>
            </a:pPr>
            <a:r>
              <a:rPr lang="fr-FR" sz="1600" dirty="0" smtClean="0"/>
              <a:t>La </a:t>
            </a:r>
            <a:r>
              <a:rPr lang="fr-FR" sz="1600" dirty="0"/>
              <a:t>problématique de la santé et de sa conservation est une </a:t>
            </a:r>
            <a:r>
              <a:rPr lang="fr-FR" sz="1600" b="1" dirty="0"/>
              <a:t>question </a:t>
            </a:r>
            <a:r>
              <a:rPr lang="fr-FR" sz="1600" b="1" dirty="0" smtClean="0"/>
              <a:t>morale</a:t>
            </a:r>
            <a:r>
              <a:rPr lang="fr-FR" sz="1600" dirty="0" smtClean="0"/>
              <a:t>: nécessité d’un </a:t>
            </a:r>
            <a:r>
              <a:rPr lang="fr-FR" sz="1600" b="1" dirty="0"/>
              <a:t>débat </a:t>
            </a:r>
            <a:r>
              <a:rPr lang="fr-FR" sz="1600" b="1" dirty="0" smtClean="0"/>
              <a:t>démocratique </a:t>
            </a:r>
            <a:r>
              <a:rPr lang="fr-FR" sz="1600" dirty="0" smtClean="0"/>
              <a:t>prenant en compte l’arbitrage </a:t>
            </a:r>
            <a:r>
              <a:rPr lang="fr-FR" sz="1600" dirty="0" smtClean="0"/>
              <a:t>des </a:t>
            </a:r>
            <a:r>
              <a:rPr lang="fr-FR" sz="1600" dirty="0"/>
              <a:t>différentes catégories sociales entre plaisirs recherchés et risques engendrés. </a:t>
            </a:r>
            <a:endParaRPr lang="fr-FR" sz="1600" dirty="0" smtClean="0"/>
          </a:p>
          <a:p>
            <a:pPr algn="just"/>
            <a:endParaRPr lang="en-GB" sz="1600" dirty="0" smtClean="0"/>
          </a:p>
        </p:txBody>
      </p:sp>
      <p:sp>
        <p:nvSpPr>
          <p:cNvPr id="4" name="Espace réservé du numéro de diapositive 3"/>
          <p:cNvSpPr>
            <a:spLocks noGrp="1"/>
          </p:cNvSpPr>
          <p:nvPr>
            <p:ph type="sldNum" sz="quarter" idx="12"/>
          </p:nvPr>
        </p:nvSpPr>
        <p:spPr/>
        <p:txBody>
          <a:bodyPr/>
          <a:lstStyle/>
          <a:p>
            <a:fld id="{1801CB86-DDAE-4734-BDC4-DBD9681460C9}" type="slidenum">
              <a:rPr lang="en-US" smtClean="0"/>
              <a:pPr/>
              <a:t>14</a:t>
            </a:fld>
            <a:endParaRPr lang="en-US" dirty="0"/>
          </a:p>
        </p:txBody>
      </p:sp>
      <p:sp>
        <p:nvSpPr>
          <p:cNvPr id="5" name="ZoneTexte 4"/>
          <p:cNvSpPr txBox="1"/>
          <p:nvPr/>
        </p:nvSpPr>
        <p:spPr>
          <a:xfrm>
            <a:off x="2247920" y="188640"/>
            <a:ext cx="4611647" cy="461665"/>
          </a:xfrm>
          <a:prstGeom prst="rect">
            <a:avLst/>
          </a:prstGeom>
          <a:noFill/>
        </p:spPr>
        <p:txBody>
          <a:bodyPr wrap="none" rtlCol="0">
            <a:spAutoFit/>
          </a:bodyPr>
          <a:lstStyle/>
          <a:p>
            <a:r>
              <a:rPr lang="fr-FR" sz="2400" b="1" i="1" dirty="0" smtClean="0"/>
              <a:t>Homo </a:t>
            </a:r>
            <a:r>
              <a:rPr lang="fr-FR" sz="2400" b="1" i="1" dirty="0" err="1" smtClean="0"/>
              <a:t>medicus</a:t>
            </a:r>
            <a:r>
              <a:rPr lang="fr-FR" sz="2400" b="1" i="1" dirty="0" smtClean="0"/>
              <a:t> </a:t>
            </a:r>
            <a:r>
              <a:rPr lang="fr-FR" sz="2400" b="1" dirty="0" smtClean="0"/>
              <a:t>et </a:t>
            </a:r>
            <a:r>
              <a:rPr lang="fr-FR" sz="2400" b="1" i="1" dirty="0" smtClean="0"/>
              <a:t>homo </a:t>
            </a:r>
            <a:r>
              <a:rPr lang="fr-FR" sz="2400" b="1" i="1" dirty="0" err="1" smtClean="0"/>
              <a:t>hedonicus</a:t>
            </a:r>
            <a:endParaRPr lang="fr-FR" sz="2400" b="1" i="1"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836" y="3862952"/>
            <a:ext cx="3749974" cy="2474323"/>
          </a:xfrm>
          <a:prstGeom prst="rect">
            <a:avLst/>
          </a:prstGeom>
        </p:spPr>
      </p:pic>
      <p:sp>
        <p:nvSpPr>
          <p:cNvPr id="7" name="ZoneTexte 6"/>
          <p:cNvSpPr txBox="1"/>
          <p:nvPr/>
        </p:nvSpPr>
        <p:spPr>
          <a:xfrm>
            <a:off x="407004" y="3684341"/>
            <a:ext cx="4516139" cy="2831544"/>
          </a:xfrm>
          <a:prstGeom prst="rect">
            <a:avLst/>
          </a:prstGeom>
          <a:noFill/>
        </p:spPr>
        <p:txBody>
          <a:bodyPr wrap="square" rtlCol="0">
            <a:spAutoFit/>
          </a:bodyPr>
          <a:lstStyle/>
          <a:p>
            <a:pPr marL="285750" indent="-285750" algn="just">
              <a:buFont typeface="Wingdings" panose="05000000000000000000" pitchFamily="2" charset="2"/>
              <a:buChar char="§"/>
            </a:pPr>
            <a:r>
              <a:rPr lang="fr-FR" sz="1600" dirty="0" smtClean="0"/>
              <a:t>Des mesures prises suite à un débat aurait le triple </a:t>
            </a:r>
            <a:r>
              <a:rPr lang="fr-FR" sz="1600" dirty="0"/>
              <a:t>avantage </a:t>
            </a:r>
            <a:r>
              <a:rPr lang="fr-FR" sz="1600" dirty="0" smtClean="0"/>
              <a:t>de: </a:t>
            </a:r>
          </a:p>
          <a:p>
            <a:pPr marL="742950" lvl="1" indent="-285750" algn="just">
              <a:buFont typeface="Arial" panose="020B0604020202020204" pitchFamily="34" charset="0"/>
              <a:buChar char="•"/>
            </a:pPr>
            <a:r>
              <a:rPr lang="fr-FR" sz="1600" b="1" dirty="0" smtClean="0"/>
              <a:t>diminuer </a:t>
            </a:r>
            <a:r>
              <a:rPr lang="fr-FR" sz="1600" b="1" dirty="0"/>
              <a:t>les risques sanitaires</a:t>
            </a:r>
            <a:r>
              <a:rPr lang="fr-FR" sz="1600" dirty="0"/>
              <a:t>, </a:t>
            </a:r>
            <a:endParaRPr lang="fr-FR" sz="1600" dirty="0" smtClean="0"/>
          </a:p>
          <a:p>
            <a:pPr marL="742950" lvl="1" indent="-285750" algn="just">
              <a:buFont typeface="Arial" panose="020B0604020202020204" pitchFamily="34" charset="0"/>
              <a:buChar char="•"/>
            </a:pPr>
            <a:r>
              <a:rPr lang="fr-FR" sz="1600" b="1" dirty="0" smtClean="0"/>
              <a:t>contrôler </a:t>
            </a:r>
            <a:r>
              <a:rPr lang="fr-FR" sz="1600" b="1" dirty="0"/>
              <a:t>les dépenses publiques </a:t>
            </a:r>
            <a:endParaRPr lang="fr-FR" sz="1600" b="1" dirty="0" smtClean="0"/>
          </a:p>
          <a:p>
            <a:pPr marL="742950" lvl="1" indent="-285750" algn="just">
              <a:buFont typeface="Arial" panose="020B0604020202020204" pitchFamily="34" charset="0"/>
              <a:buChar char="•"/>
            </a:pPr>
            <a:r>
              <a:rPr lang="fr-FR" sz="1600" b="1" dirty="0" smtClean="0"/>
              <a:t>respecter </a:t>
            </a:r>
            <a:r>
              <a:rPr lang="fr-FR" sz="1600" b="1" dirty="0"/>
              <a:t>le plus possible les modes de vie particuliers</a:t>
            </a:r>
            <a:r>
              <a:rPr lang="fr-FR" sz="1600" dirty="0"/>
              <a:t> (pas absurde d’envisager de sacrifier un peu de l’efficacité des campagnes de prévention pour laisser plus d’autonomie aux individus et ne pas stigmatiser certains groupes sociaux).  </a:t>
            </a:r>
          </a:p>
          <a:p>
            <a:endParaRPr lang="fr-FR" dirty="0"/>
          </a:p>
        </p:txBody>
      </p:sp>
    </p:spTree>
    <p:extLst>
      <p:ext uri="{BB962C8B-B14F-4D97-AF65-F5344CB8AC3E}">
        <p14:creationId xmlns:p14="http://schemas.microsoft.com/office/powerpoint/2010/main" val="2244532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467544" y="404664"/>
            <a:ext cx="8064896" cy="60486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434" name="Picture 2" descr="Des risques et des hommes">
            <a:hlinkClick r:id="rId2" tooltip="Des risques et des hommes"/>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265293"/>
            <a:ext cx="2520280" cy="3841069"/>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flipH="1">
            <a:off x="3995936" y="3068960"/>
            <a:ext cx="4392487" cy="954107"/>
          </a:xfrm>
          <a:prstGeom prst="rect">
            <a:avLst/>
          </a:prstGeom>
          <a:noFill/>
        </p:spPr>
        <p:txBody>
          <a:bodyPr wrap="square" rtlCol="0">
            <a:spAutoFit/>
          </a:bodyPr>
          <a:lstStyle/>
          <a:p>
            <a:r>
              <a:rPr lang="fr-FR" sz="2800" dirty="0" smtClean="0">
                <a:solidFill>
                  <a:schemeClr val="bg1"/>
                </a:solidFill>
              </a:rPr>
              <a:t>Je vous remercie de votre attention…</a:t>
            </a:r>
            <a:endParaRPr lang="fr-FR" sz="2800" dirty="0">
              <a:solidFill>
                <a:schemeClr val="bg1"/>
              </a:solidFill>
            </a:endParaRPr>
          </a:p>
        </p:txBody>
      </p:sp>
      <p:sp>
        <p:nvSpPr>
          <p:cNvPr id="4" name="ZoneTexte 3"/>
          <p:cNvSpPr txBox="1"/>
          <p:nvPr/>
        </p:nvSpPr>
        <p:spPr>
          <a:xfrm>
            <a:off x="755576" y="5106362"/>
            <a:ext cx="3420232" cy="492443"/>
          </a:xfrm>
          <a:prstGeom prst="rect">
            <a:avLst/>
          </a:prstGeom>
          <a:noFill/>
        </p:spPr>
        <p:txBody>
          <a:bodyPr wrap="none" rtlCol="0">
            <a:spAutoFit/>
          </a:bodyPr>
          <a:lstStyle/>
          <a:p>
            <a:r>
              <a:rPr lang="fr-FR" sz="1300" dirty="0" smtClean="0">
                <a:solidFill>
                  <a:schemeClr val="bg1"/>
                </a:solidFill>
              </a:rPr>
              <a:t>H. </a:t>
            </a:r>
            <a:r>
              <a:rPr lang="fr-FR" sz="1300" dirty="0" err="1" smtClean="0">
                <a:solidFill>
                  <a:schemeClr val="bg1"/>
                </a:solidFill>
              </a:rPr>
              <a:t>Flanquart</a:t>
            </a:r>
            <a:r>
              <a:rPr lang="fr-FR" sz="1300" dirty="0" smtClean="0">
                <a:solidFill>
                  <a:schemeClr val="bg1"/>
                </a:solidFill>
              </a:rPr>
              <a:t>, 2016, </a:t>
            </a:r>
            <a:r>
              <a:rPr lang="fr-FR" sz="1300" i="1" dirty="0" smtClean="0">
                <a:solidFill>
                  <a:schemeClr val="bg1"/>
                </a:solidFill>
              </a:rPr>
              <a:t>Des risques et des hommes</a:t>
            </a:r>
            <a:r>
              <a:rPr lang="fr-FR" sz="1300" dirty="0" smtClean="0">
                <a:solidFill>
                  <a:schemeClr val="bg1"/>
                </a:solidFill>
              </a:rPr>
              <a:t>, </a:t>
            </a:r>
          </a:p>
          <a:p>
            <a:r>
              <a:rPr lang="fr-FR" sz="1300" dirty="0" smtClean="0">
                <a:solidFill>
                  <a:schemeClr val="bg1"/>
                </a:solidFill>
              </a:rPr>
              <a:t>Paris, Presses universitaires de France. </a:t>
            </a:r>
            <a:endParaRPr lang="fr-FR" sz="1300" dirty="0">
              <a:solidFill>
                <a:schemeClr val="bg1"/>
              </a:solidFill>
            </a:endParaRPr>
          </a:p>
        </p:txBody>
      </p:sp>
    </p:spTree>
    <p:extLst>
      <p:ext uri="{BB962C8B-B14F-4D97-AF65-F5344CB8AC3E}">
        <p14:creationId xmlns:p14="http://schemas.microsoft.com/office/powerpoint/2010/main" val="7116753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34249</TotalTime>
  <Words>1113</Words>
  <Application>Microsoft Office PowerPoint</Application>
  <PresentationFormat>Affichage à l'écran (4:3)</PresentationFormat>
  <Paragraphs>197</Paragraphs>
  <Slides>15</Slides>
  <Notes>3</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2</vt:i4>
      </vt:variant>
      <vt:variant>
        <vt:lpstr>Titres des diapositives</vt:lpstr>
      </vt:variant>
      <vt:variant>
        <vt:i4>15</vt:i4>
      </vt:variant>
    </vt:vector>
  </HeadingPairs>
  <TitlesOfParts>
    <vt:vector size="23" baseType="lpstr">
      <vt:lpstr>Arial</vt:lpstr>
      <vt:lpstr>Arial-BoldMS</vt:lpstr>
      <vt:lpstr>Calibri</vt:lpstr>
      <vt:lpstr>Times New Roman</vt:lpstr>
      <vt:lpstr>Wingdings</vt:lpstr>
      <vt:lpstr>Thème Office</vt:lpstr>
      <vt:lpstr>Document Microsoft Word</vt:lpstr>
      <vt:lpstr>Document</vt:lpstr>
      <vt:lpstr>Hervé Flanquart sociologue, professeur en aménagement et urbanisme Territoires , Villes, Environnement &amp; Société - Université du Littoral Côte d’Opale   </vt:lpstr>
      <vt:lpstr>Une représentation du risque</vt:lpstr>
      <vt:lpstr>Extension du domaine du risque (de ses enjeux).</vt:lpstr>
      <vt:lpstr>La perception du risque</vt:lpstr>
      <vt:lpstr>La perception des risques par les individus est (presque) toujours biaisée </vt:lpstr>
      <vt:lpstr>La différents biais et filtres de perception des risques.</vt:lpstr>
      <vt:lpstr>Présentation PowerPoint</vt:lpstr>
      <vt:lpstr>Quelques biais cognitifs ayant un impact sur la perception des risques.</vt:lpstr>
      <vt:lpstr>Distinction entre risque et péril (N. Luhmann) et incidence sur le biais d’optimisme.</vt:lpstr>
      <vt:lpstr>Les risques ne peuvent être considérés de manière isolée…</vt:lpstr>
      <vt:lpstr>Arbitrer entre risques « classiques » et risques dystopiques</vt:lpstr>
      <vt:lpstr>Lutte contre les risques et domination sociale : le danger d’une vision sociocentrique. </vt:lpstr>
      <vt:lpstr>Santé, risques et culpabilité. </vt:lpstr>
      <vt:lpstr>www.hebdoweb.com</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risque et les individus. Essai de sociologie cognitive et analytique  de la perception des risques,  application privilégiée aux risques territoriaux.         Jury : Daniel BOY, Directeur de Recherche au Cevifof / Sciences Po, examinateur Gérald BRONNER, Professeur des Universités, Université de Paris-Diderot, garant, rapporteur Jocelyne DUBOIS-MAURY, Professeure des Universités, Directrice de l’Institut d’Urbanisme de Paris, rapporteur Richard LAGANIER, Professeur de Géographie, Université de Paris-Diderot, examinateur François VATIN, Professeur des Universités, Université de Paris Ouest Nanterre La Défense, rapporteur</dc:title>
  <dc:creator>MRSH</dc:creator>
  <cp:lastModifiedBy>Hewlett-Packard Company</cp:lastModifiedBy>
  <cp:revision>243</cp:revision>
  <cp:lastPrinted>2017-12-04T13:12:14Z</cp:lastPrinted>
  <dcterms:created xsi:type="dcterms:W3CDTF">2013-11-05T08:39:04Z</dcterms:created>
  <dcterms:modified xsi:type="dcterms:W3CDTF">2019-11-21T07:07:17Z</dcterms:modified>
</cp:coreProperties>
</file>